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sldIdLst>
    <p:sldId id="256" r:id="rId2"/>
    <p:sldId id="267" r:id="rId3"/>
    <p:sldId id="263" r:id="rId4"/>
    <p:sldId id="264" r:id="rId5"/>
    <p:sldId id="259" r:id="rId6"/>
    <p:sldId id="257" r:id="rId7"/>
    <p:sldId id="258" r:id="rId8"/>
    <p:sldId id="265" r:id="rId9"/>
    <p:sldId id="266" r:id="rId10"/>
    <p:sldId id="272" r:id="rId11"/>
    <p:sldId id="260" r:id="rId12"/>
    <p:sldId id="271" r:id="rId13"/>
    <p:sldId id="261" r:id="rId14"/>
    <p:sldId id="268" r:id="rId15"/>
    <p:sldId id="269" r:id="rId16"/>
    <p:sldId id="262"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06/11/2015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19959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624D31-43A5-475A-80CF-332C9F6DCF35}" type="datetimeFigureOut">
              <a:rPr lang="en-US" smtClean="0"/>
              <a:t>06/11/2015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0621855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624D31-43A5-475A-80CF-332C9F6DCF35}" type="datetimeFigureOut">
              <a:rPr lang="en-US" smtClean="0"/>
              <a:t>06/11/2015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543203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624D31-43A5-475A-80CF-332C9F6DCF35}" type="datetimeFigureOut">
              <a:rPr lang="en-US" smtClean="0"/>
              <a:t>06/11/2015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6362732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624D31-43A5-475A-80CF-332C9F6DCF35}" type="datetimeFigureOut">
              <a:rPr lang="en-US" smtClean="0"/>
              <a:t>06/11/2015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9754564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624D31-43A5-475A-80CF-332C9F6DCF35}" type="datetimeFigureOut">
              <a:rPr lang="en-US" smtClean="0"/>
              <a:t>06/11/2015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0060581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06/11/2015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12828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06/11/2015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02538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06/11/2015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425575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06/11/2015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4944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06/11/2015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08580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06/11/2015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2114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06/11/2015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12543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4136C-8742-45B2-AF27-D93DF72833A9}" type="datetimeFigureOut">
              <a:rPr lang="en-US" smtClean="0"/>
              <a:t>06/11/2015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97290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ABBEA6-7C60-4B02-AE87-00D78D8422AF}" type="datetimeFigureOut">
              <a:rPr lang="en-US" smtClean="0"/>
              <a:t>06/11/2015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64583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06/11/2015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14201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8624D31-43A5-475A-80CF-332C9F6DCF35}" type="datetimeFigureOut">
              <a:rPr lang="en-US" smtClean="0"/>
              <a:t>06/11/2015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8816058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7.xml"/><Relationship Id="rId4" Type="http://schemas.openxmlformats.org/officeDocument/2006/relationships/image" Target="../media/image8.emf"/></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9289" y="2404534"/>
            <a:ext cx="6976533" cy="1646302"/>
          </a:xfrm>
        </p:spPr>
        <p:txBody>
          <a:bodyPr/>
          <a:lstStyle/>
          <a:p>
            <a:pPr algn="l"/>
            <a:r>
              <a:rPr lang="en-US" dirty="0" smtClean="0"/>
              <a:t>Memorandum met die </a:t>
            </a:r>
            <a:br>
              <a:rPr lang="en-US" dirty="0" smtClean="0"/>
            </a:br>
            <a:r>
              <a:rPr lang="en-US" dirty="0" smtClean="0"/>
              <a:t>NG Kerk</a:t>
            </a:r>
            <a:endParaRPr lang="en-US" dirty="0"/>
          </a:p>
        </p:txBody>
      </p:sp>
      <p:sp>
        <p:nvSpPr>
          <p:cNvPr id="3" name="Subtitle 2"/>
          <p:cNvSpPr>
            <a:spLocks noGrp="1"/>
          </p:cNvSpPr>
          <p:nvPr>
            <p:ph type="subTitle" idx="1"/>
          </p:nvPr>
        </p:nvSpPr>
        <p:spPr>
          <a:xfrm>
            <a:off x="1097280" y="4472245"/>
            <a:ext cx="10058400" cy="1143000"/>
          </a:xfrm>
        </p:spPr>
        <p:txBody>
          <a:bodyPr>
            <a:normAutofit/>
          </a:bodyPr>
          <a:lstStyle/>
          <a:p>
            <a:pPr algn="l"/>
            <a:r>
              <a:rPr lang="en-US" sz="4400" dirty="0" smtClean="0"/>
              <a:t>Quo Vadis?</a:t>
            </a:r>
            <a:endParaRPr lang="en-US" sz="4400" dirty="0"/>
          </a:p>
        </p:txBody>
      </p:sp>
      <p:sp>
        <p:nvSpPr>
          <p:cNvPr id="4" name="TextBox 3"/>
          <p:cNvSpPr txBox="1"/>
          <p:nvPr/>
        </p:nvSpPr>
        <p:spPr>
          <a:xfrm rot="21243147">
            <a:off x="4985358" y="4021455"/>
            <a:ext cx="5039412" cy="1200329"/>
          </a:xfrm>
          <a:prstGeom prst="rect">
            <a:avLst/>
          </a:prstGeom>
          <a:noFill/>
        </p:spPr>
        <p:txBody>
          <a:bodyPr wrap="square" rtlCol="0">
            <a:spAutoFit/>
          </a:bodyPr>
          <a:lstStyle/>
          <a:p>
            <a:r>
              <a:rPr lang="en-US" dirty="0" smtClean="0"/>
              <a:t>’n Ernstige saak!</a:t>
            </a:r>
          </a:p>
          <a:p>
            <a:r>
              <a:rPr lang="en-US" dirty="0" smtClean="0"/>
              <a:t>Moeilike vrae?</a:t>
            </a:r>
          </a:p>
          <a:p>
            <a:r>
              <a:rPr lang="en-US" dirty="0" smtClean="0"/>
              <a:t>Is daar duidelike antwoorde... (Saam besin...)</a:t>
            </a:r>
          </a:p>
          <a:p>
            <a:r>
              <a:rPr lang="en-US" dirty="0" smtClean="0"/>
              <a:t>Herroep of geroep?!  </a:t>
            </a:r>
            <a:endParaRPr lang="en-US" dirty="0"/>
          </a:p>
        </p:txBody>
      </p:sp>
    </p:spTree>
    <p:extLst>
      <p:ext uri="{BB962C8B-B14F-4D97-AF65-F5344CB8AC3E}">
        <p14:creationId xmlns:p14="http://schemas.microsoft.com/office/powerpoint/2010/main" val="17450221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9956" y="214489"/>
            <a:ext cx="9414933" cy="6771084"/>
          </a:xfrm>
          <a:prstGeom prst="rect">
            <a:avLst/>
          </a:prstGeom>
          <a:noFill/>
        </p:spPr>
        <p:txBody>
          <a:bodyPr wrap="square" rtlCol="0">
            <a:spAutoFit/>
          </a:bodyPr>
          <a:lstStyle/>
          <a:p>
            <a:r>
              <a:rPr lang="en-US" dirty="0" smtClean="0"/>
              <a:t>Artikel 29 Nederlandse Geloofsbelydenis </a:t>
            </a:r>
          </a:p>
          <a:p>
            <a:r>
              <a:rPr lang="en-US" sz="1600" dirty="0" smtClean="0"/>
              <a:t>KENMERKE VAN WARE (WETTIGE, EGTE)  EN VALSE (ONEGTE, VERVALSTE, ONWETTIGE)  KERKE</a:t>
            </a:r>
          </a:p>
          <a:p>
            <a:endParaRPr lang="en-US" sz="1600" dirty="0"/>
          </a:p>
          <a:p>
            <a:r>
              <a:rPr lang="en-US" sz="1600" dirty="0" smtClean="0"/>
              <a:t>Ware kerk- driedubbele lyn – Suiwere prediking, suiwere </a:t>
            </a:r>
            <a:r>
              <a:rPr lang="en-US" sz="1600" dirty="0" err="1" smtClean="0"/>
              <a:t>sakramentbediening</a:t>
            </a:r>
            <a:r>
              <a:rPr lang="en-US" sz="1600" dirty="0" smtClean="0"/>
              <a:t>, regte en suiwere toepassing van tug...</a:t>
            </a:r>
          </a:p>
          <a:p>
            <a:r>
              <a:rPr lang="en-US" sz="1600" dirty="0" smtClean="0"/>
              <a:t>Die Christen se kenmerke in wat die ware kerk is- </a:t>
            </a:r>
          </a:p>
          <a:p>
            <a:r>
              <a:rPr lang="en-US" sz="1600" dirty="0" smtClean="0"/>
              <a:t>(vgl. Art 28- Amp van die gelowige...plig van alle gelowiges)</a:t>
            </a:r>
          </a:p>
          <a:p>
            <a:pPr marL="285750" indent="-285750">
              <a:buFont typeface="Arial" panose="020B0604020202020204" pitchFamily="34" charset="0"/>
              <a:buChar char="•"/>
            </a:pPr>
            <a:r>
              <a:rPr lang="en-US" sz="1600" dirty="0" smtClean="0"/>
              <a:t>Waaragtige geloof in Jesus Christus</a:t>
            </a:r>
          </a:p>
          <a:p>
            <a:pPr marL="285750" indent="-285750">
              <a:buFont typeface="Arial" panose="020B0604020202020204" pitchFamily="34" charset="0"/>
              <a:buChar char="•"/>
            </a:pPr>
            <a:r>
              <a:rPr lang="en-US" sz="1600" i="1" dirty="0" smtClean="0"/>
              <a:t>Vlug</a:t>
            </a:r>
            <a:r>
              <a:rPr lang="en-US" sz="1600" dirty="0" smtClean="0"/>
              <a:t> vir die sonde- </a:t>
            </a:r>
          </a:p>
          <a:p>
            <a:pPr marL="285750" indent="-285750">
              <a:buFont typeface="Arial" panose="020B0604020202020204" pitchFamily="34" charset="0"/>
              <a:buChar char="•"/>
            </a:pPr>
            <a:r>
              <a:rPr lang="en-US" sz="1600" i="1" dirty="0" smtClean="0"/>
              <a:t>jaag</a:t>
            </a:r>
            <a:r>
              <a:rPr lang="en-US" sz="1600" dirty="0" smtClean="0"/>
              <a:t> die geregtigheid </a:t>
            </a:r>
            <a:r>
              <a:rPr lang="en-US" sz="1600" dirty="0" err="1" smtClean="0"/>
              <a:t>na.</a:t>
            </a:r>
            <a:r>
              <a:rPr lang="en-US" sz="1600" dirty="0" smtClean="0"/>
              <a:t>..</a:t>
            </a:r>
          </a:p>
          <a:p>
            <a:pPr marL="285750" indent="-285750">
              <a:buFont typeface="Arial" panose="020B0604020202020204" pitchFamily="34" charset="0"/>
              <a:buChar char="•"/>
            </a:pPr>
            <a:r>
              <a:rPr lang="en-US" sz="1600" dirty="0" smtClean="0"/>
              <a:t>Het die ware God en sy naaste lief</a:t>
            </a:r>
          </a:p>
          <a:p>
            <a:pPr marL="285750" indent="-285750">
              <a:buFont typeface="Arial" panose="020B0604020202020204" pitchFamily="34" charset="0"/>
              <a:buChar char="•"/>
            </a:pPr>
            <a:r>
              <a:rPr lang="en-US" sz="1600" dirty="0" smtClean="0"/>
              <a:t>Standvastigheid- nie regs of links afwyk nie</a:t>
            </a:r>
          </a:p>
          <a:p>
            <a:pPr marL="285750" indent="-285750">
              <a:buFont typeface="Arial" panose="020B0604020202020204" pitchFamily="34" charset="0"/>
              <a:buChar char="•"/>
            </a:pPr>
            <a:r>
              <a:rPr lang="en-US" sz="1600" dirty="0" smtClean="0"/>
              <a:t>Voortdurende kruisiging van die vlees met sy werke (kruisig die ou mens)</a:t>
            </a:r>
          </a:p>
          <a:p>
            <a:pPr marL="285750" indent="-285750">
              <a:buFont typeface="Arial" panose="020B0604020202020204" pitchFamily="34" charset="0"/>
              <a:buChar char="•"/>
            </a:pPr>
            <a:r>
              <a:rPr lang="en-US" sz="1600" dirty="0" smtClean="0"/>
              <a:t>Stry teen die swakheid</a:t>
            </a:r>
          </a:p>
          <a:p>
            <a:pPr marL="285750" indent="-285750">
              <a:buFont typeface="Arial" panose="020B0604020202020204" pitchFamily="34" charset="0"/>
              <a:buChar char="•"/>
            </a:pPr>
            <a:endParaRPr lang="en-US" sz="1600" dirty="0"/>
          </a:p>
          <a:p>
            <a:r>
              <a:rPr lang="en-US" sz="1600" dirty="0" smtClean="0"/>
              <a:t>DIE VALSE KERK OP AARDE... (Kenmerke...)</a:t>
            </a:r>
          </a:p>
          <a:p>
            <a:r>
              <a:rPr lang="en-US" sz="1600" dirty="0" smtClean="0"/>
              <a:t>Onderskat die unieke betekenis van die Woord van God (eie ordinansies [reglemente]  kry meer mag en gesag)</a:t>
            </a:r>
          </a:p>
          <a:p>
            <a:r>
              <a:rPr lang="en-US" sz="1600" dirty="0" smtClean="0"/>
              <a:t>Wil hom nie aan die juk van Christus onderwerp nie (vgl. Art 28)</a:t>
            </a:r>
          </a:p>
          <a:p>
            <a:r>
              <a:rPr lang="en-US" sz="1600" dirty="0" smtClean="0"/>
              <a:t>Aantasting van die sakramente (wie word tot die Nagmaal toegelaat?)</a:t>
            </a:r>
          </a:p>
          <a:p>
            <a:r>
              <a:rPr lang="en-US" sz="1600" dirty="0" smtClean="0"/>
              <a:t>Pas geen kerklike tug toe op hulle wat dwaal nie, maar vervolg die wat poog na die Woord van God te lewe... </a:t>
            </a:r>
          </a:p>
          <a:p>
            <a:r>
              <a:rPr lang="en-US" sz="1600" dirty="0" smtClean="0"/>
              <a:t>Waar die modernisme al vaster voet kry...steun meer op mense as op Christus </a:t>
            </a:r>
          </a:p>
          <a:p>
            <a:r>
              <a:rPr lang="en-US" sz="1600" dirty="0" smtClean="0"/>
              <a:t>Vervolg </a:t>
            </a:r>
            <a:r>
              <a:rPr lang="en-US" sz="1600" dirty="0"/>
              <a:t>die gelowiges </a:t>
            </a:r>
          </a:p>
          <a:p>
            <a:endParaRPr lang="en-US" sz="1600" dirty="0" smtClean="0"/>
          </a:p>
          <a:p>
            <a:pPr marL="285750" indent="-285750">
              <a:buFont typeface="Arial" panose="020B0604020202020204" pitchFamily="34" charset="0"/>
              <a:buChar char="•"/>
            </a:pPr>
            <a:endParaRPr lang="en-US" sz="1600" dirty="0" smtClean="0"/>
          </a:p>
          <a:p>
            <a:endParaRPr lang="en-US" sz="1600" dirty="0"/>
          </a:p>
        </p:txBody>
      </p:sp>
    </p:spTree>
    <p:extLst>
      <p:ext uri="{BB962C8B-B14F-4D97-AF65-F5344CB8AC3E}">
        <p14:creationId xmlns:p14="http://schemas.microsoft.com/office/powerpoint/2010/main" val="353237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287894925"/>
              </p:ext>
            </p:extLst>
          </p:nvPr>
        </p:nvGraphicFramePr>
        <p:xfrm>
          <a:off x="474132" y="87488"/>
          <a:ext cx="11164712" cy="6612858"/>
        </p:xfrm>
        <a:graphic>
          <a:graphicData uri="http://schemas.openxmlformats.org/drawingml/2006/table">
            <a:tbl>
              <a:tblPr firstRow="1" bandRow="1">
                <a:tableStyleId>{5C22544A-7EE6-4342-B048-85BDC9FD1C3A}</a:tableStyleId>
              </a:tblPr>
              <a:tblGrid>
                <a:gridCol w="5582356"/>
                <a:gridCol w="5582356"/>
              </a:tblGrid>
              <a:tr h="1431736">
                <a:tc>
                  <a:txBody>
                    <a:bodyPr/>
                    <a:lstStyle/>
                    <a:p>
                      <a:r>
                        <a:rPr lang="en-US" dirty="0" smtClean="0"/>
                        <a:t>Memorandum</a:t>
                      </a:r>
                    </a:p>
                    <a:p>
                      <a:r>
                        <a:rPr lang="en-US" dirty="0" smtClean="0">
                          <a:solidFill>
                            <a:srgbClr val="FFFF00"/>
                          </a:solidFill>
                        </a:rPr>
                        <a:t>Dit wat ons tot hier gebring het...</a:t>
                      </a:r>
                    </a:p>
                    <a:p>
                      <a:r>
                        <a:rPr lang="en-US" dirty="0" smtClean="0">
                          <a:solidFill>
                            <a:srgbClr val="FFFF00"/>
                          </a:solidFill>
                        </a:rPr>
                        <a:t>Die afspraak tot eenheid...</a:t>
                      </a:r>
                    </a:p>
                    <a:p>
                      <a:r>
                        <a:rPr lang="en-US" dirty="0" smtClean="0">
                          <a:solidFill>
                            <a:srgbClr val="FFFF00"/>
                          </a:solidFill>
                        </a:rPr>
                        <a:t>Die uitlewing van kerklike verbintenisse en waardestelsels...</a:t>
                      </a:r>
                      <a:endParaRPr lang="en-US" dirty="0">
                        <a:solidFill>
                          <a:srgbClr val="FFFF00"/>
                        </a:solidFill>
                      </a:endParaRPr>
                    </a:p>
                  </a:txBody>
                  <a:tcPr/>
                </a:tc>
                <a:tc>
                  <a:txBody>
                    <a:bodyPr/>
                    <a:lstStyle/>
                    <a:p>
                      <a:r>
                        <a:rPr lang="en-US" dirty="0" err="1" smtClean="0"/>
                        <a:t>Belydenisbeginsels</a:t>
                      </a:r>
                      <a:r>
                        <a:rPr lang="en-US" dirty="0" smtClean="0"/>
                        <a:t>- en gronde</a:t>
                      </a:r>
                      <a:endParaRPr lang="en-US" dirty="0"/>
                    </a:p>
                  </a:txBody>
                  <a:tcPr/>
                </a:tc>
              </a:tr>
              <a:tr h="10308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DIT WAT ONS TOT HIER GEBRING HET...</a:t>
                      </a:r>
                    </a:p>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Vergestalting </a:t>
                      </a:r>
                      <a:r>
                        <a:rPr lang="en-US" sz="1600" dirty="0" smtClean="0"/>
                        <a:t>van eenheid tussen twee kerkgemeenskappe.. Gesk. tot 1859...na</a:t>
                      </a:r>
                      <a:r>
                        <a:rPr lang="en-US" sz="1600" baseline="0" dirty="0" smtClean="0"/>
                        <a:t> 1859...skeiding van weë, </a:t>
                      </a:r>
                      <a:endParaRPr 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Die ware Kerk is</a:t>
                      </a:r>
                      <a:r>
                        <a:rPr kumimoji="0" lang="en-US" sz="1800" b="1" i="1" u="none" strike="noStrike" kern="1200" cap="none" spc="0" normalizeH="0" baseline="0" noProof="0" dirty="0" smtClean="0">
                          <a:ln>
                            <a:noFill/>
                          </a:ln>
                          <a:solidFill>
                            <a:prstClr val="black"/>
                          </a:solidFill>
                          <a:effectLst/>
                          <a:uLnTx/>
                          <a:uFillTx/>
                          <a:latin typeface="+mn-lt"/>
                          <a:ea typeface="+mn-ea"/>
                          <a:cs typeface="+mn-cs"/>
                        </a:rPr>
                        <a:t> katoliek </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(algemeen), ’n </a:t>
                      </a:r>
                      <a:r>
                        <a:rPr kumimoji="0" lang="en-US" sz="1800" b="1" i="1" u="none" strike="noStrike" kern="1200" cap="none" spc="0" normalizeH="0" baseline="0" noProof="0" dirty="0" smtClean="0">
                          <a:ln>
                            <a:noFill/>
                          </a:ln>
                          <a:solidFill>
                            <a:prstClr val="black"/>
                          </a:solidFill>
                          <a:effectLst/>
                          <a:uLnTx/>
                          <a:uFillTx/>
                          <a:latin typeface="+mn-lt"/>
                          <a:ea typeface="+mn-ea"/>
                          <a:cs typeface="+mn-cs"/>
                        </a:rPr>
                        <a:t>heilige vergadering</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1" i="1" u="none" strike="noStrike" kern="1200" cap="none" spc="0" normalizeH="0" baseline="0" noProof="0" dirty="0" smtClean="0">
                          <a:ln>
                            <a:noFill/>
                          </a:ln>
                          <a:solidFill>
                            <a:prstClr val="black"/>
                          </a:solidFill>
                          <a:effectLst/>
                          <a:uLnTx/>
                          <a:uFillTx/>
                          <a:latin typeface="+mn-lt"/>
                          <a:ea typeface="+mn-ea"/>
                          <a:cs typeface="+mn-cs"/>
                        </a:rPr>
                        <a:t>almal deel van hierdie Kerk</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is ware gelowiges in Christus</a:t>
                      </a:r>
                    </a:p>
                    <a:p>
                      <a:endParaRPr lang="en-US" dirty="0"/>
                    </a:p>
                  </a:txBody>
                  <a:tcPr/>
                </a:tc>
              </a:tr>
              <a:tr h="1136578">
                <a:tc>
                  <a:txBody>
                    <a:bodyPr/>
                    <a:lstStyle/>
                    <a:p>
                      <a:r>
                        <a:rPr lang="en-US" sz="1600" dirty="0" smtClean="0"/>
                        <a:t>Erken mekaar as ware kerke-</a:t>
                      </a:r>
                      <a:r>
                        <a:rPr lang="en-US" sz="1600" baseline="0" dirty="0" smtClean="0"/>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Gereformeerde kerke...</a:t>
                      </a:r>
                    </a:p>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 Steeds geroep om eenheid in Christus te laat realiseer...nie by geskeidenheid te berus nie.</a:t>
                      </a:r>
                    </a:p>
                    <a:p>
                      <a:endParaRPr lang="en-US" sz="1600" dirty="0" smtClean="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Die Kerk is nie gebonde aan plek, aan tyd, (net sekere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kerkverbande</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of net sekere persone (volke) nie</a:t>
                      </a:r>
                    </a:p>
                    <a:p>
                      <a:endParaRPr lang="en-US" dirty="0"/>
                    </a:p>
                  </a:txBody>
                  <a:tcPr/>
                </a:tc>
              </a:tr>
              <a:tr h="925121">
                <a:tc>
                  <a:txBody>
                    <a:bodyPr/>
                    <a:lstStyle/>
                    <a:p>
                      <a:r>
                        <a:rPr lang="en-US" sz="1600" dirty="0" smtClean="0"/>
                        <a:t>Leer is ... ooreenkomstig gemeenskaplike belydenisgrondslag</a:t>
                      </a:r>
                      <a:endParaRPr lang="en-US"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Onderwerp jou aan Christus se leer en tug (vorming)..buig die nek onder die juk van Christus... Wees diensbaar aan die opbouing (plig om mekaar onderling te stig ooreenkomstig ons onderlinge gawes)</a:t>
                      </a:r>
                    </a:p>
                  </a:txBody>
                  <a:tcPr/>
                </a:tc>
              </a:tr>
              <a:tr h="502269">
                <a:tc>
                  <a:txBody>
                    <a:bodyPr/>
                    <a:lstStyle/>
                    <a:p>
                      <a:r>
                        <a:rPr lang="en-US" sz="1600" dirty="0" smtClean="0"/>
                        <a:t>DIE AFSPRAAK TOT EENHEID...</a:t>
                      </a:r>
                    </a:p>
                    <a:p>
                      <a:r>
                        <a:rPr lang="en-US" sz="1600" dirty="0" smtClean="0"/>
                        <a:t>Diepe</a:t>
                      </a:r>
                      <a:r>
                        <a:rPr lang="en-US" sz="1600" baseline="0" dirty="0" smtClean="0"/>
                        <a:t> </a:t>
                      </a:r>
                      <a:r>
                        <a:rPr lang="en-US" sz="1600" baseline="0" dirty="0" smtClean="0"/>
                        <a:t>geloofseenheid tussen twee </a:t>
                      </a:r>
                      <a:r>
                        <a:rPr lang="en-US" sz="1600" baseline="0" dirty="0" err="1" smtClean="0"/>
                        <a:t>kerkverbande</a:t>
                      </a:r>
                      <a:endParaRPr lang="en-US" sz="1600" dirty="0"/>
                    </a:p>
                  </a:txBody>
                  <a:tcPr/>
                </a:tc>
                <a:tc>
                  <a:txBody>
                    <a:bodyPr/>
                    <a:lstStyle/>
                    <a:p>
                      <a:r>
                        <a:rPr lang="en-US" dirty="0" smtClean="0"/>
                        <a:t>Help om die eenheid van die kerk te bewaar.</a:t>
                      </a:r>
                      <a:r>
                        <a:rPr lang="en-US" baseline="0" dirty="0" smtClean="0"/>
                        <a:t>  </a:t>
                      </a:r>
                      <a:endParaRPr lang="en-US" dirty="0"/>
                    </a:p>
                  </a:txBody>
                  <a:tcPr/>
                </a:tc>
              </a:tr>
              <a:tr h="502269">
                <a:tc>
                  <a:txBody>
                    <a:bodyPr/>
                    <a:lstStyle/>
                    <a:p>
                      <a:endParaRPr lang="en-US" dirty="0"/>
                    </a:p>
                  </a:txBody>
                  <a:tcPr/>
                </a:tc>
                <a:tc>
                  <a:txBody>
                    <a:bodyPr/>
                    <a:lstStyle/>
                    <a:p>
                      <a:endParaRPr lang="en-US"/>
                    </a:p>
                  </a:txBody>
                  <a:tcPr/>
                </a:tc>
              </a:tr>
              <a:tr h="502269">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5125195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06055579"/>
              </p:ext>
            </p:extLst>
          </p:nvPr>
        </p:nvGraphicFramePr>
        <p:xfrm>
          <a:off x="372531" y="189088"/>
          <a:ext cx="11017956" cy="5679440"/>
        </p:xfrm>
        <a:graphic>
          <a:graphicData uri="http://schemas.openxmlformats.org/drawingml/2006/table">
            <a:tbl>
              <a:tblPr firstRow="1" bandRow="1">
                <a:tableStyleId>{5C22544A-7EE6-4342-B048-85BDC9FD1C3A}</a:tableStyleId>
              </a:tblPr>
              <a:tblGrid>
                <a:gridCol w="5508978"/>
                <a:gridCol w="5508978"/>
              </a:tblGrid>
              <a:tr h="370840">
                <a:tc>
                  <a:txBody>
                    <a:bodyPr/>
                    <a:lstStyle/>
                    <a:p>
                      <a:r>
                        <a:rPr lang="en-US" dirty="0" smtClean="0"/>
                        <a:t>Memorandum</a:t>
                      </a:r>
                      <a:endParaRPr lang="en-US" dirty="0"/>
                    </a:p>
                  </a:txBody>
                  <a:tcPr/>
                </a:tc>
                <a:tc>
                  <a:txBody>
                    <a:bodyPr/>
                    <a:lstStyle/>
                    <a:p>
                      <a:r>
                        <a:rPr lang="en-US" dirty="0" err="1" smtClean="0"/>
                        <a:t>Belydenisgronde</a:t>
                      </a:r>
                      <a:endParaRPr lang="en-US" dirty="0"/>
                    </a:p>
                  </a:txBody>
                  <a:tcPr/>
                </a:tc>
              </a:tr>
              <a:tr h="370840">
                <a:tc>
                  <a:txBody>
                    <a:bodyPr/>
                    <a:lstStyle/>
                    <a:p>
                      <a:r>
                        <a:rPr lang="en-US" dirty="0" smtClean="0"/>
                        <a:t>Eenheid dra nog baie gebrokenheid, maar</a:t>
                      </a:r>
                      <a:r>
                        <a:rPr lang="en-US" baseline="0" dirty="0" smtClean="0"/>
                        <a:t> ons word op die pad van kerklike eenheid gelei... </a:t>
                      </a:r>
                      <a:endParaRPr lang="en-US" dirty="0"/>
                    </a:p>
                  </a:txBody>
                  <a:tcPr/>
                </a:tc>
                <a:tc>
                  <a:txBody>
                    <a:bodyPr/>
                    <a:lstStyle/>
                    <a:p>
                      <a:endParaRPr lang="en-US" dirty="0"/>
                    </a:p>
                  </a:txBody>
                  <a:tcPr/>
                </a:tc>
              </a:tr>
              <a:tr h="370840">
                <a:tc>
                  <a:txBody>
                    <a:bodyPr/>
                    <a:lstStyle/>
                    <a:p>
                      <a:r>
                        <a:rPr lang="en-US" dirty="0" smtClean="0"/>
                        <a:t>Alleen die Heilige Gees kan ons in die volle waarheid van die Woord lei, daarom kan</a:t>
                      </a:r>
                      <a:r>
                        <a:rPr lang="en-US" baseline="0" dirty="0" smtClean="0"/>
                        <a:t> alleen die HG die rykdom van die eenheid ontsluit... </a:t>
                      </a:r>
                      <a:endParaRPr lang="en-US" dirty="0"/>
                    </a:p>
                  </a:txBody>
                  <a:tcPr/>
                </a:tc>
                <a:tc>
                  <a:txBody>
                    <a:bodyPr/>
                    <a:lstStyle/>
                    <a:p>
                      <a:endParaRPr lang="en-US"/>
                    </a:p>
                  </a:txBody>
                  <a:tcPr/>
                </a:tc>
              </a:tr>
              <a:tr h="370840">
                <a:tc>
                  <a:txBody>
                    <a:bodyPr/>
                    <a:lstStyle/>
                    <a:p>
                      <a:r>
                        <a:rPr lang="en-US" dirty="0" smtClean="0"/>
                        <a:t>Verbind tot groeiende verhouding...soeke na verdere vergestalting</a:t>
                      </a:r>
                      <a:r>
                        <a:rPr lang="en-US" baseline="0" dirty="0" smtClean="0"/>
                        <a:t> van eenheid</a:t>
                      </a:r>
                      <a:endParaRPr lang="en-US" dirty="0"/>
                    </a:p>
                  </a:txBody>
                  <a:tcPr/>
                </a:tc>
                <a:tc>
                  <a:txBody>
                    <a:bodyPr/>
                    <a:lstStyle/>
                    <a:p>
                      <a:endParaRPr lang="en-US" dirty="0"/>
                    </a:p>
                  </a:txBody>
                  <a:tcPr/>
                </a:tc>
              </a:tr>
              <a:tr h="370840">
                <a:tc>
                  <a:txBody>
                    <a:bodyPr/>
                    <a:lstStyle/>
                    <a:p>
                      <a:r>
                        <a:rPr lang="en-US" dirty="0" smtClean="0"/>
                        <a:t>UITLEWING VAN KERKLIKE VERBINTENISSE EN WAARDESTELSELS....</a:t>
                      </a:r>
                      <a:endParaRPr lang="en-US" dirty="0"/>
                    </a:p>
                  </a:txBody>
                  <a:tcPr/>
                </a:tc>
                <a:tc>
                  <a:txBody>
                    <a:bodyPr/>
                    <a:lstStyle/>
                    <a:p>
                      <a:endParaRPr lang="en-US"/>
                    </a:p>
                  </a:txBody>
                  <a:tcPr/>
                </a:tc>
              </a:tr>
              <a:tr h="370840">
                <a:tc>
                  <a:txBody>
                    <a:bodyPr/>
                    <a:lstStyle/>
                    <a:p>
                      <a:r>
                        <a:rPr lang="af-ZA" sz="1800" b="0" kern="1200" dirty="0" smtClean="0">
                          <a:solidFill>
                            <a:schemeClr val="dk1"/>
                          </a:solidFill>
                          <a:effectLst/>
                          <a:latin typeface="+mn-lt"/>
                          <a:ea typeface="+mn-ea"/>
                          <a:cs typeface="+mn-cs"/>
                        </a:rPr>
                        <a:t>Gesamentlike getuienis — waar moontlik — teenoor owerheid en gemeenskap</a:t>
                      </a:r>
                      <a:endParaRPr lang="en-US" b="0" dirty="0"/>
                    </a:p>
                  </a:txBody>
                  <a:tcPr/>
                </a:tc>
                <a:tc>
                  <a:txBody>
                    <a:bodyPr/>
                    <a:lstStyle/>
                    <a:p>
                      <a:endParaRPr lang="en-US"/>
                    </a:p>
                  </a:txBody>
                  <a:tcPr/>
                </a:tc>
              </a:tr>
              <a:tr h="370840">
                <a:tc>
                  <a:txBody>
                    <a:bodyPr/>
                    <a:lstStyle/>
                    <a:p>
                      <a:r>
                        <a:rPr lang="en-US" dirty="0" smtClean="0"/>
                        <a:t>Hele</a:t>
                      </a:r>
                      <a:r>
                        <a:rPr lang="en-US" baseline="0" dirty="0" smtClean="0"/>
                        <a:t> aantal terreine vir samewerking- Bybelvertaling, buitelandse bediening, hervertaling belydenisskrifte, studie oor formuliere, Parlementêre </a:t>
                      </a:r>
                      <a:r>
                        <a:rPr lang="en-US" baseline="0" dirty="0" err="1" smtClean="0"/>
                        <a:t>lessenaar,TKR</a:t>
                      </a:r>
                      <a:r>
                        <a:rPr lang="en-US" baseline="0" dirty="0" smtClean="0"/>
                        <a:t>, </a:t>
                      </a:r>
                      <a:r>
                        <a:rPr lang="en-US" baseline="0" dirty="0" err="1" smtClean="0"/>
                        <a:t>Geprek</a:t>
                      </a:r>
                      <a:r>
                        <a:rPr lang="en-US" baseline="0" dirty="0" smtClean="0"/>
                        <a:t> oor teologiese opleiding</a:t>
                      </a:r>
                      <a:endParaRPr lang="en-US" dirty="0"/>
                    </a:p>
                  </a:txBody>
                  <a:tcPr/>
                </a:tc>
                <a:tc>
                  <a:txBody>
                    <a:bodyPr/>
                    <a:lstStyle/>
                    <a:p>
                      <a:endParaRPr lang="en-US"/>
                    </a:p>
                  </a:txBody>
                  <a:tcPr/>
                </a:tc>
              </a:tr>
              <a:tr h="370840">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261560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1244" y="237067"/>
            <a:ext cx="9392356" cy="1477328"/>
          </a:xfrm>
          <a:prstGeom prst="rect">
            <a:avLst/>
          </a:prstGeom>
          <a:noFill/>
        </p:spPr>
        <p:txBody>
          <a:bodyPr wrap="square" rtlCol="0">
            <a:spAutoFit/>
          </a:bodyPr>
          <a:lstStyle/>
          <a:p>
            <a:r>
              <a:rPr lang="en-US" dirty="0" smtClean="0"/>
              <a:t>OOREENKOMSTE IN MEMORANDUM AANGEGAAN WAARNA ONS IN BESONDER MOET LET: </a:t>
            </a:r>
          </a:p>
          <a:p>
            <a:endParaRPr lang="en-US" dirty="0"/>
          </a:p>
          <a:p>
            <a:endParaRPr lang="en-US" dirty="0" smtClean="0"/>
          </a:p>
          <a:p>
            <a:endParaRPr lang="en-US" dirty="0"/>
          </a:p>
          <a:p>
            <a:endParaRPr lang="en-US" dirty="0"/>
          </a:p>
        </p:txBody>
      </p:sp>
      <p:pic>
        <p:nvPicPr>
          <p:cNvPr id="4" name="Picture 3"/>
          <p:cNvPicPr>
            <a:picLocks noChangeAspect="1"/>
          </p:cNvPicPr>
          <p:nvPr/>
        </p:nvPicPr>
        <p:blipFill>
          <a:blip r:embed="rId2"/>
          <a:stretch>
            <a:fillRect/>
          </a:stretch>
        </p:blipFill>
        <p:spPr>
          <a:xfrm>
            <a:off x="406399" y="678730"/>
            <a:ext cx="10414207" cy="924292"/>
          </a:xfrm>
          <a:prstGeom prst="rect">
            <a:avLst/>
          </a:prstGeom>
        </p:spPr>
      </p:pic>
      <p:pic>
        <p:nvPicPr>
          <p:cNvPr id="5" name="Picture 4"/>
          <p:cNvPicPr>
            <a:picLocks noChangeAspect="1"/>
          </p:cNvPicPr>
          <p:nvPr/>
        </p:nvPicPr>
        <p:blipFill>
          <a:blip r:embed="rId3"/>
          <a:stretch>
            <a:fillRect/>
          </a:stretch>
        </p:blipFill>
        <p:spPr>
          <a:xfrm>
            <a:off x="406398" y="1940058"/>
            <a:ext cx="10506179" cy="1356298"/>
          </a:xfrm>
          <a:prstGeom prst="rect">
            <a:avLst/>
          </a:prstGeom>
        </p:spPr>
      </p:pic>
      <p:pic>
        <p:nvPicPr>
          <p:cNvPr id="7" name="Picture 6"/>
          <p:cNvPicPr>
            <a:picLocks noChangeAspect="1"/>
          </p:cNvPicPr>
          <p:nvPr/>
        </p:nvPicPr>
        <p:blipFill>
          <a:blip r:embed="rId4"/>
          <a:stretch>
            <a:fillRect/>
          </a:stretch>
        </p:blipFill>
        <p:spPr>
          <a:xfrm>
            <a:off x="406399" y="3525392"/>
            <a:ext cx="6886223" cy="487758"/>
          </a:xfrm>
          <a:prstGeom prst="rect">
            <a:avLst/>
          </a:prstGeom>
        </p:spPr>
      </p:pic>
    </p:spTree>
    <p:extLst>
      <p:ext uri="{BB962C8B-B14F-4D97-AF65-F5344CB8AC3E}">
        <p14:creationId xmlns:p14="http://schemas.microsoft.com/office/powerpoint/2010/main" val="23279583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88879" y="187694"/>
            <a:ext cx="9272810" cy="1373046"/>
          </a:xfrm>
          <a:prstGeom prst="rect">
            <a:avLst/>
          </a:prstGeom>
        </p:spPr>
      </p:pic>
      <p:pic>
        <p:nvPicPr>
          <p:cNvPr id="3" name="Picture 2"/>
          <p:cNvPicPr>
            <a:picLocks noChangeAspect="1"/>
          </p:cNvPicPr>
          <p:nvPr/>
        </p:nvPicPr>
        <p:blipFill>
          <a:blip r:embed="rId3"/>
          <a:stretch>
            <a:fillRect/>
          </a:stretch>
        </p:blipFill>
        <p:spPr>
          <a:xfrm>
            <a:off x="288879" y="1560740"/>
            <a:ext cx="10593610" cy="2072746"/>
          </a:xfrm>
          <a:prstGeom prst="rect">
            <a:avLst/>
          </a:prstGeom>
        </p:spPr>
      </p:pic>
      <p:pic>
        <p:nvPicPr>
          <p:cNvPr id="4" name="Picture 3"/>
          <p:cNvPicPr>
            <a:picLocks noChangeAspect="1"/>
          </p:cNvPicPr>
          <p:nvPr/>
        </p:nvPicPr>
        <p:blipFill>
          <a:blip r:embed="rId4"/>
          <a:stretch>
            <a:fillRect/>
          </a:stretch>
        </p:blipFill>
        <p:spPr>
          <a:xfrm>
            <a:off x="288879" y="3633486"/>
            <a:ext cx="9780810" cy="2779106"/>
          </a:xfrm>
          <a:prstGeom prst="rect">
            <a:avLst/>
          </a:prstGeom>
        </p:spPr>
      </p:pic>
    </p:spTree>
    <p:extLst>
      <p:ext uri="{BB962C8B-B14F-4D97-AF65-F5344CB8AC3E}">
        <p14:creationId xmlns:p14="http://schemas.microsoft.com/office/powerpoint/2010/main" val="891276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58478" y="132882"/>
            <a:ext cx="11090055" cy="4566213"/>
          </a:xfrm>
          <a:prstGeom prst="rect">
            <a:avLst/>
          </a:prstGeom>
        </p:spPr>
      </p:pic>
    </p:spTree>
    <p:extLst>
      <p:ext uri="{BB962C8B-B14F-4D97-AF65-F5344CB8AC3E}">
        <p14:creationId xmlns:p14="http://schemas.microsoft.com/office/powerpoint/2010/main" val="34124623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1" y="214489"/>
            <a:ext cx="9064978" cy="923330"/>
          </a:xfrm>
          <a:prstGeom prst="rect">
            <a:avLst/>
          </a:prstGeom>
          <a:noFill/>
        </p:spPr>
        <p:txBody>
          <a:bodyPr wrap="square" rtlCol="0">
            <a:spAutoFit/>
          </a:bodyPr>
          <a:lstStyle/>
          <a:p>
            <a:pPr algn="ctr"/>
            <a:r>
              <a:rPr lang="en-US" dirty="0" smtClean="0"/>
              <a:t>GROOT VRAAG IS OF DIE TOETS (ONDERSKEIDING VAN MERKTEKENS) </a:t>
            </a:r>
          </a:p>
          <a:p>
            <a:pPr algn="ctr"/>
            <a:r>
              <a:rPr lang="en-US" dirty="0" smtClean="0"/>
              <a:t> RONDOM DIE (EGTE REGTE) WARE KERK – ART 29 Nederlandse Geloofsbelydenis- </a:t>
            </a:r>
          </a:p>
          <a:p>
            <a:pPr algn="ctr"/>
            <a:r>
              <a:rPr lang="en-US" dirty="0" smtClean="0"/>
              <a:t>NIE NA BEHORE TOEGEPAS IS NIE</a:t>
            </a:r>
            <a:endParaRPr lang="en-US" dirty="0"/>
          </a:p>
        </p:txBody>
      </p:sp>
      <p:sp>
        <p:nvSpPr>
          <p:cNvPr id="3" name="TextBox 2"/>
          <p:cNvSpPr txBox="1"/>
          <p:nvPr/>
        </p:nvSpPr>
        <p:spPr>
          <a:xfrm>
            <a:off x="338667" y="1625600"/>
            <a:ext cx="9110133" cy="2554545"/>
          </a:xfrm>
          <a:prstGeom prst="rect">
            <a:avLst/>
          </a:prstGeom>
          <a:noFill/>
        </p:spPr>
        <p:txBody>
          <a:bodyPr wrap="square" rtlCol="0">
            <a:spAutoFit/>
          </a:bodyPr>
          <a:lstStyle/>
          <a:p>
            <a:pPr algn="ctr"/>
            <a:r>
              <a:rPr lang="en-US" dirty="0" smtClean="0"/>
              <a:t>Kan daar werklik met genoegsame redes aangetoon word dat die bewyse van ’n valse kerk (oneg, onwettig, nagemaak)   so die oorwig dra dat almal daarbinne opgeroep moet word om hulle van die NGK af te skei.</a:t>
            </a:r>
          </a:p>
          <a:p>
            <a:pPr algn="ctr"/>
            <a:r>
              <a:rPr lang="en-US" i="1" dirty="0" smtClean="0"/>
              <a:t>Dit impliseer die memorandum moet dolerend herroep word...</a:t>
            </a:r>
          </a:p>
          <a:p>
            <a:pPr algn="ctr"/>
            <a:endParaRPr lang="en-US" dirty="0" smtClean="0"/>
          </a:p>
          <a:p>
            <a:pPr algn="ctr"/>
            <a:r>
              <a:rPr lang="en-US" sz="1400" dirty="0" smtClean="0"/>
              <a:t>Die vroegste geskiedenis in GKSA (19de eeu) wat gepoog het om erkenning in Nederland van </a:t>
            </a:r>
            <a:r>
              <a:rPr lang="en-US" sz="1400" dirty="0" err="1" smtClean="0"/>
              <a:t>CAGK</a:t>
            </a:r>
            <a:r>
              <a:rPr lang="en-US" sz="1400" dirty="0" smtClean="0"/>
              <a:t> te verkry om herstigting hier te regverdig. Daar is toe deur Dirk Postma gepoog om Ned. Herv. Kerk waarvan die afskeiding grootliks in die ZAR gebeur het, in vele opsigte as “valse kerk” aan te dui.  Dit het nie goeie gevolge in daardie tyd oorgehou nie.  Dit was aandrag wat dit veroorsaak het en nie oortuigde deurleefde </a:t>
            </a:r>
            <a:r>
              <a:rPr lang="en-US" sz="1400" dirty="0" err="1" smtClean="0"/>
              <a:t>belydenisbeginsels</a:t>
            </a:r>
            <a:r>
              <a:rPr lang="en-US" sz="1400" dirty="0" smtClean="0"/>
              <a:t> nie. </a:t>
            </a:r>
          </a:p>
          <a:p>
            <a:pPr algn="ctr"/>
            <a:r>
              <a:rPr lang="en-US" sz="1400" dirty="0" smtClean="0"/>
              <a:t>Aandrang mag nooit groter as ons belydenis word nie... </a:t>
            </a:r>
            <a:endParaRPr lang="en-US" sz="1400" dirty="0"/>
          </a:p>
        </p:txBody>
      </p:sp>
      <p:sp>
        <p:nvSpPr>
          <p:cNvPr id="4" name="TextBox 3"/>
          <p:cNvSpPr txBox="1"/>
          <p:nvPr/>
        </p:nvSpPr>
        <p:spPr>
          <a:xfrm>
            <a:off x="293511" y="4180145"/>
            <a:ext cx="9200443" cy="2308324"/>
          </a:xfrm>
          <a:prstGeom prst="rect">
            <a:avLst/>
          </a:prstGeom>
          <a:noFill/>
        </p:spPr>
        <p:txBody>
          <a:bodyPr wrap="square" rtlCol="0">
            <a:spAutoFit/>
          </a:bodyPr>
          <a:lstStyle/>
          <a:p>
            <a:endParaRPr lang="en-US" dirty="0" smtClean="0"/>
          </a:p>
          <a:p>
            <a:endParaRPr lang="en-US" dirty="0"/>
          </a:p>
          <a:p>
            <a:pPr algn="ctr"/>
            <a:r>
              <a:rPr lang="en-US" dirty="0" smtClean="0"/>
              <a:t>Is afsprake nie wel van so ’n aard dat daar met die memorandum voortgegaan kan word en daar baie ernstig rondom sekere punte betreffende leer en tug met mekaar gehandel moet word.  Hulle wat so oortree dan tot bekering geroep (vermaan) moet word. Gee die memorandum nie juis bepaalde roeping nie, of moet ons die memorandum herroep.</a:t>
            </a:r>
          </a:p>
          <a:p>
            <a:pPr algn="ctr"/>
            <a:r>
              <a:rPr lang="en-US" dirty="0" smtClean="0"/>
              <a:t>HERROEP OF GEROEP</a:t>
            </a:r>
            <a:endParaRPr lang="en-US" dirty="0"/>
          </a:p>
        </p:txBody>
      </p:sp>
    </p:spTree>
    <p:extLst>
      <p:ext uri="{BB962C8B-B14F-4D97-AF65-F5344CB8AC3E}">
        <p14:creationId xmlns:p14="http://schemas.microsoft.com/office/powerpoint/2010/main" val="11621500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8667" y="270933"/>
            <a:ext cx="9053689" cy="5078313"/>
          </a:xfrm>
          <a:prstGeom prst="rect">
            <a:avLst/>
          </a:prstGeom>
          <a:noFill/>
        </p:spPr>
        <p:txBody>
          <a:bodyPr wrap="square" rtlCol="0">
            <a:spAutoFit/>
          </a:bodyPr>
          <a:lstStyle/>
          <a:p>
            <a:r>
              <a:rPr lang="en-US" dirty="0" smtClean="0"/>
              <a:t>Ooreenkomste soortgelyk aan hierdie memorandum van samewerking is tans deel van die opdrag van hierdie deputate wat bilateraal met die volgende </a:t>
            </a:r>
            <a:r>
              <a:rPr lang="en-US" dirty="0" err="1" smtClean="0"/>
              <a:t>kerkverbande</a:t>
            </a:r>
            <a:r>
              <a:rPr lang="en-US" dirty="0" smtClean="0"/>
              <a:t> in gesprek getree word.</a:t>
            </a:r>
          </a:p>
          <a:p>
            <a:r>
              <a:rPr lang="en-US" dirty="0" smtClean="0"/>
              <a:t>Die hoofsake van hierdie memorandum soos met NGK ooreengekom sal in die verhouding tot die ander reformatoriese kerke nie veel verskil nie, wel in ag genome die dinamika en andersheid in wat verhoudinge tot nou toe is wat in die memoranda ook weerspieël moet word. </a:t>
            </a:r>
          </a:p>
          <a:p>
            <a:endParaRPr lang="en-US" dirty="0" smtClean="0"/>
          </a:p>
          <a:p>
            <a:pPr marL="285750" indent="-285750">
              <a:buFont typeface="Arial" panose="020B0604020202020204" pitchFamily="34" charset="0"/>
              <a:buChar char="•"/>
            </a:pPr>
            <a:r>
              <a:rPr lang="en-US" dirty="0"/>
              <a:t>Ordereëlings vir drie gemeentes in Klassis Pretoria-Moot (Die Kandelaar, Totiusdal en Oos-Moot) in hulle samewerking met die Pretoria gemeentes as deel van die VGKSA is reeds  op laaste </a:t>
            </a:r>
            <a:r>
              <a:rPr lang="en-US" dirty="0" smtClean="0"/>
              <a:t>klassis-vergadering  </a:t>
            </a:r>
            <a:r>
              <a:rPr lang="en-US" dirty="0"/>
              <a:t>’n groot stap verder gevoer.  </a:t>
            </a:r>
          </a:p>
          <a:p>
            <a:pPr marL="285750" indent="-285750">
              <a:buFont typeface="Arial" panose="020B0604020202020204" pitchFamily="34" charset="0"/>
              <a:buChar char="•"/>
            </a:pPr>
            <a:r>
              <a:rPr lang="en-US" dirty="0" smtClean="0"/>
              <a:t>Ned. Herv. Kerk- Vergader in hierdie week (12 Nov. 2015)</a:t>
            </a:r>
          </a:p>
          <a:p>
            <a:pPr marL="285750" indent="-285750">
              <a:buFont typeface="Arial" panose="020B0604020202020204" pitchFamily="34" charset="0"/>
              <a:buChar char="•"/>
            </a:pPr>
            <a:r>
              <a:rPr lang="en-US" dirty="0" smtClean="0"/>
              <a:t>APK- Is in proses om vergadering te reël  </a:t>
            </a:r>
          </a:p>
          <a:p>
            <a:pPr marL="285750" indent="-285750">
              <a:buFont typeface="Arial" panose="020B0604020202020204" pitchFamily="34" charset="0"/>
              <a:buChar char="•"/>
            </a:pPr>
            <a:r>
              <a:rPr lang="en-US" dirty="0" smtClean="0"/>
              <a:t>NGK het aangedui dat hulle op 16 Nov. 2015 vergader. </a:t>
            </a:r>
          </a:p>
          <a:p>
            <a:pPr marL="285750" indent="-285750">
              <a:buFont typeface="Arial" panose="020B0604020202020204" pitchFamily="34" charset="0"/>
              <a:buChar char="•"/>
            </a:pPr>
            <a:r>
              <a:rPr lang="en-US" dirty="0" smtClean="0"/>
              <a:t>(Ons moet aanvaar dat sake soos vanaand aan die orde gestel by hierdie vergadering direk met hulle hanteer sal moet word- </a:t>
            </a:r>
          </a:p>
          <a:p>
            <a:r>
              <a:rPr lang="en-US" dirty="0" smtClean="0"/>
              <a:t>Mag u ons in hierdie moeilike proses in u gebede aan dink?)</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116804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3822" y="248356"/>
            <a:ext cx="9505245" cy="369332"/>
          </a:xfrm>
          <a:prstGeom prst="rect">
            <a:avLst/>
          </a:prstGeom>
          <a:noFill/>
        </p:spPr>
        <p:txBody>
          <a:bodyPr wrap="square" rtlCol="0">
            <a:spAutoFit/>
          </a:bodyPr>
          <a:lstStyle/>
          <a:p>
            <a:r>
              <a:rPr lang="en-US" b="1" dirty="0" smtClean="0">
                <a:solidFill>
                  <a:srgbClr val="FF0000"/>
                </a:solidFill>
              </a:rPr>
              <a:t>Geen twyfel oor </a:t>
            </a:r>
            <a:r>
              <a:rPr lang="en-US" b="1" u="sng" dirty="0" smtClean="0">
                <a:solidFill>
                  <a:srgbClr val="FF0000"/>
                </a:solidFill>
              </a:rPr>
              <a:t>ernstige</a:t>
            </a:r>
            <a:r>
              <a:rPr lang="en-US" b="1" dirty="0" smtClean="0">
                <a:solidFill>
                  <a:srgbClr val="FF0000"/>
                </a:solidFill>
              </a:rPr>
              <a:t> implikasies en hartseer komplikasies van NGK se besluit nie.</a:t>
            </a:r>
            <a:endParaRPr lang="en-US" b="1" dirty="0">
              <a:solidFill>
                <a:srgbClr val="FF0000"/>
              </a:solidFill>
            </a:endParaRPr>
          </a:p>
        </p:txBody>
      </p:sp>
      <p:sp>
        <p:nvSpPr>
          <p:cNvPr id="3" name="TextBox 2"/>
          <p:cNvSpPr txBox="1"/>
          <p:nvPr/>
        </p:nvSpPr>
        <p:spPr>
          <a:xfrm>
            <a:off x="237068" y="722489"/>
            <a:ext cx="9403644" cy="6340197"/>
          </a:xfrm>
          <a:prstGeom prst="rect">
            <a:avLst/>
          </a:prstGeom>
          <a:noFill/>
        </p:spPr>
        <p:txBody>
          <a:bodyPr wrap="square" rtlCol="0">
            <a:spAutoFit/>
          </a:bodyPr>
          <a:lstStyle/>
          <a:p>
            <a:r>
              <a:rPr lang="en-US" dirty="0" smtClean="0"/>
              <a:t>Dit gaan beslis nie net oor aantal Bybeltekste (7?) wat dan op sekere manier gelees word en nou anders toegepas moet word nie... </a:t>
            </a:r>
          </a:p>
          <a:p>
            <a:r>
              <a:rPr lang="en-US" dirty="0" smtClean="0"/>
              <a:t>(DIT GAAN NIE DAAROOR NIE, DIT GAAN OM BAIE MEER...)</a:t>
            </a:r>
          </a:p>
          <a:p>
            <a:endParaRPr lang="en-US" dirty="0"/>
          </a:p>
          <a:p>
            <a:r>
              <a:rPr lang="en-US" dirty="0" smtClean="0">
                <a:solidFill>
                  <a:schemeClr val="accent6">
                    <a:lumMod val="50000"/>
                  </a:schemeClr>
                </a:solidFill>
              </a:rPr>
              <a:t>Van die eerste en die duidelikste en die mooiste instellings wat ons van die begin af van God ontvang het, is die HUWELIK</a:t>
            </a:r>
          </a:p>
          <a:p>
            <a:endParaRPr lang="en-US" dirty="0"/>
          </a:p>
          <a:p>
            <a:r>
              <a:rPr lang="en-US" dirty="0" smtClean="0"/>
              <a:t>Die huwelik in sy instelling, in sy gesag, maar nou ook in sy geslag/te word aangetas. Satan se metode om twyfel te saai hou nie op nie! Is dit só....?</a:t>
            </a:r>
          </a:p>
          <a:p>
            <a:endParaRPr lang="en-US" dirty="0"/>
          </a:p>
          <a:p>
            <a:r>
              <a:rPr lang="en-US" dirty="0" smtClean="0"/>
              <a:t>Die gesag vrae word die vrou in die amp vraag...</a:t>
            </a:r>
          </a:p>
          <a:p>
            <a:r>
              <a:rPr lang="en-US" dirty="0" smtClean="0"/>
              <a:t>Gesag en geslag skep nou beide verwarring.  </a:t>
            </a:r>
          </a:p>
          <a:p>
            <a:r>
              <a:rPr lang="en-US" dirty="0" smtClean="0"/>
              <a:t>Hoe burgerlike verbintenisse gesmee (gereël)  mag word, dieselfde geslag met mekaar seksueel mag verkeer (georden, gewettig), maar ons noem dit nie ’n huwelik nie...?! </a:t>
            </a:r>
          </a:p>
          <a:p>
            <a:r>
              <a:rPr lang="en-US" dirty="0" smtClean="0"/>
              <a:t>God se orde, die skeppingsorde  word weereens bevraagteken en aangetas!  </a:t>
            </a:r>
          </a:p>
          <a:p>
            <a:r>
              <a:rPr lang="en-US" dirty="0" smtClean="0"/>
              <a:t>Die huwelik is nie maar net ’n reëling nie, (ons as mense mag nie daarmee ander reëlings wil tref nie) ... God gee dit as heilige instelling.  Dit dra vrug, dit vervul God se beloftes.</a:t>
            </a:r>
          </a:p>
          <a:p>
            <a:endParaRPr lang="en-US" dirty="0" smtClean="0"/>
          </a:p>
          <a:p>
            <a:r>
              <a:rPr lang="en-US" sz="1600" dirty="0" smtClean="0"/>
              <a:t>Die </a:t>
            </a:r>
            <a:r>
              <a:rPr lang="en-US" sz="1600" dirty="0" err="1" smtClean="0"/>
              <a:t>skoonheidsorde</a:t>
            </a:r>
            <a:r>
              <a:rPr lang="en-US" sz="1600" dirty="0" smtClean="0"/>
              <a:t> waarin Christus die duidelikheid en die mooiheid van die huwelik gebruik as Sy verhouding (Bruidegom) met Sy bruid, word besoedel.  </a:t>
            </a:r>
          </a:p>
          <a:p>
            <a:r>
              <a:rPr lang="en-US" sz="1600" dirty="0" smtClean="0"/>
              <a:t>Die mooiste wat Christus ons wou skenk word geskend...! Wat kan erger wees as dit, om God in sy skepping van die huwelik maar ook skoonheid rondom die huwelik te bevraagteken?!  </a:t>
            </a:r>
          </a:p>
          <a:p>
            <a:endParaRPr lang="en-US" dirty="0"/>
          </a:p>
        </p:txBody>
      </p:sp>
    </p:spTree>
    <p:extLst>
      <p:ext uri="{BB962C8B-B14F-4D97-AF65-F5344CB8AC3E}">
        <p14:creationId xmlns:p14="http://schemas.microsoft.com/office/powerpoint/2010/main" val="2379054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978" y="237069"/>
            <a:ext cx="11255022" cy="5632311"/>
          </a:xfrm>
          <a:prstGeom prst="rect">
            <a:avLst/>
          </a:prstGeom>
          <a:solidFill>
            <a:schemeClr val="bg2"/>
          </a:solidFill>
        </p:spPr>
        <p:txBody>
          <a:bodyPr wrap="square" rtlCol="0">
            <a:spAutoFit/>
          </a:bodyPr>
          <a:lstStyle/>
          <a:p>
            <a:r>
              <a:rPr lang="en-US" b="1" dirty="0" smtClean="0">
                <a:solidFill>
                  <a:schemeClr val="accent2"/>
                </a:solidFill>
              </a:rPr>
              <a:t>UITTREKSELS UIT MOSIE SOOS DEUR LAASTE VERGADERING VAN KLASSIS PRETORIA-MOOT AANVAAR</a:t>
            </a:r>
          </a:p>
          <a:p>
            <a:pPr fontAlgn="base"/>
            <a:r>
              <a:rPr lang="en-US" dirty="0"/>
              <a:t>Die Gereformeerde kerke in klassis Pretoria-Moot neem met leedwese, skok en afkeur kennis van die onlangse besluite van die Sinode van die NG Kerk, wat homoseksualiteit aanvaar en goedkeur in so mate dat mense wat ‘n openlike homoseksuele leefwyse beoefen, selfs as predikante toegelaat word en dat verbintenisse tussen sulke mense kerklik bevestig mag word. </a:t>
            </a:r>
            <a:br>
              <a:rPr lang="en-US" dirty="0"/>
            </a:br>
            <a:r>
              <a:rPr lang="en-US" dirty="0"/>
              <a:t>Die Bybel wys homoseksualisme onvoorwaardelik af, soos duidelik onder meer uit Romeine 1: 26 en 27. </a:t>
            </a:r>
          </a:p>
          <a:p>
            <a:pPr fontAlgn="base"/>
            <a:r>
              <a:rPr lang="en-US" dirty="0"/>
              <a:t>Die besluit  van die NG Kerk word diep betreur en noodsaak herbesinning van die ooreenkoms met die NG Kerk soos goedgekeur op die laaste algemene sinode van Gereformeerde Kerke van Suid-Afrika. </a:t>
            </a:r>
          </a:p>
          <a:p>
            <a:pPr fontAlgn="base"/>
            <a:r>
              <a:rPr lang="en-US" dirty="0"/>
              <a:t>Ons as Gereformeerde Kerke se ekumeniese verhouding met die NG Kerk het verlede week ‘n praktiese werklikheid in ons lewens geword met die NG Kerk Sinode se pro-homoseksualisme besluit. </a:t>
            </a:r>
          </a:p>
          <a:p>
            <a:pPr fontAlgn="base"/>
            <a:r>
              <a:rPr lang="en-US" dirty="0"/>
              <a:t>Na aanleiding van hierdie besluit van die NG Kerk spreek hierdie vergadering van Gereformeerde Kerke in Pretoria-Moot sy kommer uit oor ons ekumeniese verhouding met die NG Kerk, asook ons hartseer oor genoemde besluit se liefdelose veragting van die HERE, sy Woord, en ons naaste. </a:t>
            </a:r>
            <a:endParaRPr lang="en-US" dirty="0" smtClean="0"/>
          </a:p>
          <a:p>
            <a:pPr fontAlgn="base"/>
            <a:r>
              <a:rPr lang="en-US" dirty="0"/>
              <a:t>Dit doen ons terwyl ons harte uitgaan na ons broeders en susters in die NG Kerk wat die geestelike aanslag en dwingelandy van afvallige Kerk-strukture baie erg beleef. </a:t>
            </a:r>
          </a:p>
          <a:p>
            <a:pPr fontAlgn="base"/>
            <a:r>
              <a:rPr lang="en-US" dirty="0"/>
              <a:t>Hierdie vergadering se bede is dat die HERE al sy ware gelowige kinders in die NG Kerk en ook in die Gereformeerde Kerke deur sy Gees sal vul en lei (</a:t>
            </a:r>
            <a:r>
              <a:rPr lang="en-US" dirty="0" err="1"/>
              <a:t>Efes</a:t>
            </a:r>
            <a:r>
              <a:rPr lang="en-US" dirty="0"/>
              <a:t> 5:19; Rom 8:13-14; Gal 5:16) om hulself te verloën en sy Naam en waarheid teenoor die NG Kerk se pro-homoseksualisme besluit  te bely, en haar oor haar euwels te bestraf (Mark 8:34-38; HK Sondag 12 v/a 32). </a:t>
            </a:r>
            <a:endParaRPr lang="en-US" dirty="0" smtClean="0"/>
          </a:p>
          <a:p>
            <a:endParaRPr lang="en-US" dirty="0"/>
          </a:p>
        </p:txBody>
      </p:sp>
    </p:spTree>
    <p:extLst>
      <p:ext uri="{BB962C8B-B14F-4D97-AF65-F5344CB8AC3E}">
        <p14:creationId xmlns:p14="http://schemas.microsoft.com/office/powerpoint/2010/main" val="370079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2844" y="169333"/>
            <a:ext cx="11424356" cy="646331"/>
          </a:xfrm>
          <a:prstGeom prst="rect">
            <a:avLst/>
          </a:prstGeom>
          <a:solidFill>
            <a:schemeClr val="bg2"/>
          </a:solidFill>
        </p:spPr>
        <p:txBody>
          <a:bodyPr wrap="square" rtlCol="0">
            <a:spAutoFit/>
          </a:bodyPr>
          <a:lstStyle/>
          <a:p>
            <a:pPr algn="ctr" fontAlgn="base"/>
            <a:r>
              <a:rPr lang="en-US" dirty="0"/>
              <a:t>Die besluit  van die NG Kerk word diep betreur en noodsaak herbesinning van die ooreenkoms met die NG Kerk soos goedgekeur op die laaste algemene sinode van Gereformeerde Kerke van Suid-Afrika. </a:t>
            </a:r>
          </a:p>
        </p:txBody>
      </p:sp>
      <p:sp>
        <p:nvSpPr>
          <p:cNvPr id="4" name="TextBox 3"/>
          <p:cNvSpPr txBox="1"/>
          <p:nvPr/>
        </p:nvSpPr>
        <p:spPr>
          <a:xfrm>
            <a:off x="462844" y="815664"/>
            <a:ext cx="11424356" cy="1477328"/>
          </a:xfrm>
          <a:prstGeom prst="rect">
            <a:avLst/>
          </a:prstGeom>
          <a:solidFill>
            <a:srgbClr val="FFC000"/>
          </a:solidFill>
        </p:spPr>
        <p:txBody>
          <a:bodyPr wrap="square" rtlCol="0">
            <a:spAutoFit/>
          </a:bodyPr>
          <a:lstStyle/>
          <a:p>
            <a:pPr algn="ctr" fontAlgn="base"/>
            <a:r>
              <a:rPr lang="en-US" dirty="0"/>
              <a:t>Ons as Gereformeerde Kerke se ekumeniese verhouding met die NG Kerk het verlede week ‘n praktiese werklikheid in ons lewens geword met die NG Kerk Sinode se pro-homoseksualisme besluit. </a:t>
            </a:r>
          </a:p>
          <a:p>
            <a:pPr algn="ctr" fontAlgn="base"/>
            <a:r>
              <a:rPr lang="en-US" dirty="0"/>
              <a:t>Na aanleiding van hierdie besluit van die NG Kerk spreek hierdie vergadering van Gereformeerde Kerke in Pretoria-Moot sy kommer uit oor ons ekumeniese verhouding met die NG Kerk, asook ons hartseer oor genoemde besluit se liefdelose veragting van die HERE, sy Woord, en ons naaste. </a:t>
            </a:r>
          </a:p>
        </p:txBody>
      </p:sp>
      <p:sp>
        <p:nvSpPr>
          <p:cNvPr id="3" name="TextBox 2"/>
          <p:cNvSpPr txBox="1"/>
          <p:nvPr/>
        </p:nvSpPr>
        <p:spPr>
          <a:xfrm>
            <a:off x="383822" y="2341012"/>
            <a:ext cx="9381067" cy="646331"/>
          </a:xfrm>
          <a:prstGeom prst="rect">
            <a:avLst/>
          </a:prstGeom>
          <a:noFill/>
        </p:spPr>
        <p:txBody>
          <a:bodyPr wrap="square" rtlCol="0">
            <a:spAutoFit/>
          </a:bodyPr>
          <a:lstStyle/>
          <a:p>
            <a:r>
              <a:rPr lang="en-US" dirty="0" smtClean="0"/>
              <a:t>REDAKTEUR VAN DIE KERKBLAD  STEL DIT IN DIE NUUTSTE UITGAWE-</a:t>
            </a:r>
          </a:p>
          <a:p>
            <a:endParaRPr lang="en-US" dirty="0"/>
          </a:p>
        </p:txBody>
      </p:sp>
      <p:pic>
        <p:nvPicPr>
          <p:cNvPr id="6" name="Picture 5"/>
          <p:cNvPicPr>
            <a:picLocks noChangeAspect="1"/>
          </p:cNvPicPr>
          <p:nvPr/>
        </p:nvPicPr>
        <p:blipFill>
          <a:blip r:embed="rId2"/>
          <a:stretch>
            <a:fillRect/>
          </a:stretch>
        </p:blipFill>
        <p:spPr>
          <a:xfrm>
            <a:off x="154819" y="2664177"/>
            <a:ext cx="6099226" cy="1553542"/>
          </a:xfrm>
          <a:prstGeom prst="rect">
            <a:avLst/>
          </a:prstGeom>
        </p:spPr>
      </p:pic>
      <p:sp>
        <p:nvSpPr>
          <p:cNvPr id="7" name="TextBox 6"/>
          <p:cNvSpPr txBox="1"/>
          <p:nvPr/>
        </p:nvSpPr>
        <p:spPr>
          <a:xfrm>
            <a:off x="6355644" y="3818340"/>
            <a:ext cx="3409245" cy="369332"/>
          </a:xfrm>
          <a:prstGeom prst="rect">
            <a:avLst/>
          </a:prstGeom>
          <a:noFill/>
        </p:spPr>
        <p:txBody>
          <a:bodyPr wrap="square" rtlCol="0">
            <a:spAutoFit/>
          </a:bodyPr>
          <a:lstStyle/>
          <a:p>
            <a:r>
              <a:rPr lang="en-US" dirty="0" smtClean="0"/>
              <a:t>Redakteur stel dit verder....</a:t>
            </a:r>
            <a:endParaRPr lang="en-US" dirty="0"/>
          </a:p>
        </p:txBody>
      </p:sp>
      <p:pic>
        <p:nvPicPr>
          <p:cNvPr id="9" name="Picture 8"/>
          <p:cNvPicPr>
            <a:picLocks noChangeAspect="1"/>
          </p:cNvPicPr>
          <p:nvPr/>
        </p:nvPicPr>
        <p:blipFill>
          <a:blip r:embed="rId3"/>
          <a:stretch>
            <a:fillRect/>
          </a:stretch>
        </p:blipFill>
        <p:spPr>
          <a:xfrm>
            <a:off x="4492978" y="4217719"/>
            <a:ext cx="5001141" cy="2334261"/>
          </a:xfrm>
          <a:prstGeom prst="rect">
            <a:avLst/>
          </a:prstGeom>
        </p:spPr>
      </p:pic>
    </p:spTree>
    <p:extLst>
      <p:ext uri="{BB962C8B-B14F-4D97-AF65-F5344CB8AC3E}">
        <p14:creationId xmlns:p14="http://schemas.microsoft.com/office/powerpoint/2010/main" val="3095400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2748" y="1192311"/>
            <a:ext cx="11573164" cy="3139321"/>
          </a:xfrm>
          <a:prstGeom prst="rect">
            <a:avLst/>
          </a:prstGeom>
          <a:solidFill>
            <a:schemeClr val="bg2">
              <a:lumMod val="90000"/>
            </a:schemeClr>
          </a:solidFill>
        </p:spPr>
        <p:txBody>
          <a:bodyPr wrap="square" rtlCol="0">
            <a:spAutoFit/>
          </a:bodyPr>
          <a:lstStyle/>
          <a:p>
            <a:pPr marL="342900" indent="-342900">
              <a:buAutoNum type="arabicPeriod"/>
            </a:pPr>
            <a:r>
              <a:rPr lang="en-US" dirty="0" smtClean="0"/>
              <a:t>In </a:t>
            </a:r>
            <a:r>
              <a:rPr lang="en-US" dirty="0"/>
              <a:t>Januarie 2015 het ‘n vergadering van afgevaardigdes na ‘n Algemene Sinode van Gereformeerde Kerke in Suid-Afrika (GKSA) ‘n </a:t>
            </a:r>
            <a:r>
              <a:rPr lang="en-US" i="1" dirty="0"/>
              <a:t>Memorandum van Ekumeniese Verhouding tussen die Gereformeerde Kerke In Suid-Afrika en Die Nederduitse Gereformeerde Kerk</a:t>
            </a:r>
            <a:r>
              <a:rPr lang="en-US" b="1" dirty="0"/>
              <a:t> </a:t>
            </a:r>
            <a:r>
              <a:rPr lang="en-US" dirty="0"/>
              <a:t>goedgekeur. </a:t>
            </a:r>
            <a:endParaRPr lang="en-US" dirty="0" smtClean="0"/>
          </a:p>
          <a:p>
            <a:pPr marL="342900" indent="-342900">
              <a:buAutoNum type="arabicPeriod"/>
            </a:pPr>
            <a:r>
              <a:rPr lang="en-US" dirty="0" smtClean="0"/>
              <a:t>Die </a:t>
            </a:r>
            <a:r>
              <a:rPr lang="en-US" dirty="0"/>
              <a:t>Algemene Sinode van die Nederduitse Gereformeerde Kerk (NGK) het op 8 Oktober 2015 besluit om die </a:t>
            </a:r>
            <a:r>
              <a:rPr lang="en-US" dirty="0" err="1"/>
              <a:t>Skrifbepaalde</a:t>
            </a:r>
            <a:r>
              <a:rPr lang="en-US" dirty="0"/>
              <a:t> </a:t>
            </a:r>
            <a:r>
              <a:rPr lang="en-US" dirty="0" err="1"/>
              <a:t>tugwaardigheid</a:t>
            </a:r>
            <a:r>
              <a:rPr lang="en-US" dirty="0"/>
              <a:t> van homoseksualiteit te verwerp. Daarmee tree die NGK in stryd met Artikel 1-7 op, bepaaldelik Artikel 3 van die Nederlandse Geloofsbelydenis waarin die gesag van die Woord van God vasgestel word. Sodoende weerspreek die NGK die bestaan van ‘n </a:t>
            </a:r>
            <a:r>
              <a:rPr lang="en-US" i="1" dirty="0"/>
              <a:t>gemeenskaplike belydenisgrondslag</a:t>
            </a:r>
            <a:r>
              <a:rPr lang="en-US" dirty="0"/>
              <a:t> wat in die inleidende paragraaf van die </a:t>
            </a:r>
            <a:r>
              <a:rPr lang="en-US" i="1" dirty="0"/>
              <a:t>Memorandum</a:t>
            </a:r>
            <a:r>
              <a:rPr lang="en-US" dirty="0"/>
              <a:t> as uitgangspunt veronderstel </a:t>
            </a:r>
            <a:r>
              <a:rPr lang="en-US" dirty="0" smtClean="0"/>
              <a:t>word.</a:t>
            </a:r>
          </a:p>
          <a:p>
            <a:pPr marL="342900" indent="-342900">
              <a:buAutoNum type="arabicPeriod"/>
            </a:pPr>
            <a:r>
              <a:rPr lang="en-US" dirty="0" smtClean="0"/>
              <a:t>Op </a:t>
            </a:r>
            <a:r>
              <a:rPr lang="en-US" dirty="0"/>
              <a:t>13 Oktober 2015 het die Kerkraad hom deur sy afgevaardigdes tot die besluit verbind waarmee die Gemeentes (met inbegrip van hierdie Gemeente) wat as Klassis Pretoria-Moot vergader het, gesamentlik die besluit van die NGK oor homoseksualiteit met leedwese en skok afkeur.</a:t>
            </a:r>
          </a:p>
        </p:txBody>
      </p:sp>
      <p:sp>
        <p:nvSpPr>
          <p:cNvPr id="3" name="TextBox 2"/>
          <p:cNvSpPr txBox="1"/>
          <p:nvPr/>
        </p:nvSpPr>
        <p:spPr>
          <a:xfrm>
            <a:off x="417689" y="304800"/>
            <a:ext cx="7461955" cy="369332"/>
          </a:xfrm>
          <a:prstGeom prst="rect">
            <a:avLst/>
          </a:prstGeom>
          <a:noFill/>
        </p:spPr>
        <p:txBody>
          <a:bodyPr wrap="square" rtlCol="0">
            <a:spAutoFit/>
          </a:bodyPr>
          <a:lstStyle/>
          <a:p>
            <a:r>
              <a:rPr lang="en-US" dirty="0" smtClean="0"/>
              <a:t>’n Brief aan ons as kerkraad van die Gereformeerde Kerk Pretoria</a:t>
            </a:r>
            <a:endParaRPr lang="en-US" dirty="0"/>
          </a:p>
        </p:txBody>
      </p:sp>
    </p:spTree>
    <p:extLst>
      <p:ext uri="{BB962C8B-B14F-4D97-AF65-F5344CB8AC3E}">
        <p14:creationId xmlns:p14="http://schemas.microsoft.com/office/powerpoint/2010/main" val="191470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2222" y="146756"/>
            <a:ext cx="11661422" cy="3139321"/>
          </a:xfrm>
          <a:prstGeom prst="rect">
            <a:avLst/>
          </a:prstGeom>
          <a:solidFill>
            <a:schemeClr val="tx1"/>
          </a:solidFill>
        </p:spPr>
        <p:txBody>
          <a:bodyPr wrap="square" rtlCol="0">
            <a:spAutoFit/>
          </a:bodyPr>
          <a:lstStyle/>
          <a:p>
            <a:pPr algn="ctr"/>
            <a:r>
              <a:rPr lang="en-US" dirty="0">
                <a:solidFill>
                  <a:schemeClr val="accent2"/>
                </a:solidFill>
              </a:rPr>
              <a:t>4. Op grond van Artikel 31 asook Artikel 84 en 86 van die Kerkorde van die Gereformeerde Kerke in Suid-Afrika en met inagneming van die gesamentlike besluit in punt 3, lê ek, met inagneming van punt 3 hierbo en na indringende gesprekvoering waartydens met die kommissie ooreenkoms bereik is, die volgende voorstel aan die Kerkraad voor</a:t>
            </a:r>
          </a:p>
          <a:p>
            <a:pPr algn="ctr"/>
            <a:r>
              <a:rPr lang="en-US" dirty="0" smtClean="0">
                <a:solidFill>
                  <a:schemeClr val="bg1"/>
                </a:solidFill>
              </a:rPr>
              <a:t>Paragraaf </a:t>
            </a:r>
            <a:r>
              <a:rPr lang="en-US" dirty="0">
                <a:solidFill>
                  <a:schemeClr val="bg1"/>
                </a:solidFill>
              </a:rPr>
              <a:t>1 van die </a:t>
            </a:r>
            <a:r>
              <a:rPr lang="en-US" i="1" dirty="0">
                <a:solidFill>
                  <a:schemeClr val="bg1"/>
                </a:solidFill>
              </a:rPr>
              <a:t>Memorandum</a:t>
            </a:r>
            <a:r>
              <a:rPr lang="en-US" dirty="0">
                <a:solidFill>
                  <a:schemeClr val="bg1"/>
                </a:solidFill>
              </a:rPr>
              <a:t> (punt 1 hierbo) lui: </a:t>
            </a:r>
            <a:endParaRPr lang="en-US" dirty="0" smtClean="0">
              <a:solidFill>
                <a:schemeClr val="bg1"/>
              </a:solidFill>
            </a:endParaRPr>
          </a:p>
          <a:p>
            <a:pPr algn="ctr"/>
            <a:r>
              <a:rPr lang="en-US" i="1" dirty="0" smtClean="0">
                <a:solidFill>
                  <a:schemeClr val="bg1"/>
                </a:solidFill>
              </a:rPr>
              <a:t>Die </a:t>
            </a:r>
            <a:r>
              <a:rPr lang="en-US" i="1" dirty="0">
                <a:solidFill>
                  <a:schemeClr val="bg1"/>
                </a:solidFill>
              </a:rPr>
              <a:t>Gereformeerde Kerke in Suid-Afrika (GKSA) en die Nederduitse Gereformeerde Kerk (NGK) erken mekaar as Gereformeerde Kerke. Ons doen dit op grond van die feit dat die leer in ons kerke volgens die Woord van God soos opgeteken in die Heilige Skrif is en tot uitdrukking kom in ons gemeenskaplike belydenisgrondslag.</a:t>
            </a:r>
            <a:r>
              <a:rPr lang="en-US" dirty="0">
                <a:solidFill>
                  <a:schemeClr val="bg1"/>
                </a:solidFill>
              </a:rPr>
              <a:t> </a:t>
            </a:r>
            <a:endParaRPr lang="en-US" dirty="0" smtClean="0">
              <a:solidFill>
                <a:schemeClr val="bg1"/>
              </a:solidFill>
            </a:endParaRPr>
          </a:p>
          <a:p>
            <a:pPr algn="ctr"/>
            <a:r>
              <a:rPr lang="en-US" dirty="0" smtClean="0">
                <a:solidFill>
                  <a:schemeClr val="bg1"/>
                </a:solidFill>
              </a:rPr>
              <a:t>Die </a:t>
            </a:r>
            <a:r>
              <a:rPr lang="en-US" dirty="0">
                <a:solidFill>
                  <a:schemeClr val="bg1"/>
                </a:solidFill>
              </a:rPr>
              <a:t>Kerkraad van die Gereformeerde Kerk Pretoria (Dolerend) oordeel dat in die lig van die NGK-sinode se besluit op 8 Oktober 2015, die sinsnede </a:t>
            </a:r>
            <a:r>
              <a:rPr lang="en-US" i="1" u="sng" dirty="0">
                <a:solidFill>
                  <a:schemeClr val="bg1"/>
                </a:solidFill>
              </a:rPr>
              <a:t>die bestaan van ‘n gemeenskaplike belydenisgrondslag</a:t>
            </a:r>
            <a:r>
              <a:rPr lang="en-US" u="sng" dirty="0">
                <a:solidFill>
                  <a:schemeClr val="bg1"/>
                </a:solidFill>
              </a:rPr>
              <a:t> nie langer geld nie.</a:t>
            </a:r>
          </a:p>
        </p:txBody>
      </p:sp>
    </p:spTree>
    <p:extLst>
      <p:ext uri="{BB962C8B-B14F-4D97-AF65-F5344CB8AC3E}">
        <p14:creationId xmlns:p14="http://schemas.microsoft.com/office/powerpoint/2010/main" val="1589831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37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3" name="TextBox 2"/>
          <p:cNvSpPr txBox="1"/>
          <p:nvPr/>
        </p:nvSpPr>
        <p:spPr>
          <a:xfrm>
            <a:off x="200025" y="214313"/>
            <a:ext cx="11744325" cy="646331"/>
          </a:xfrm>
          <a:prstGeom prst="rect">
            <a:avLst/>
          </a:prstGeom>
          <a:noFill/>
        </p:spPr>
        <p:txBody>
          <a:bodyPr wrap="square" rtlCol="0">
            <a:spAutoFit/>
          </a:bodyPr>
          <a:lstStyle/>
          <a:p>
            <a:pPr algn="ctr"/>
            <a:r>
              <a:rPr lang="en-US" b="1" dirty="0" smtClean="0">
                <a:solidFill>
                  <a:schemeClr val="accent5"/>
                </a:solidFill>
              </a:rPr>
              <a:t>VRAE WAT EK MYSELF IN DIE HERBESINNING EN </a:t>
            </a:r>
            <a:r>
              <a:rPr lang="en-US" b="1" smtClean="0">
                <a:solidFill>
                  <a:schemeClr val="accent5"/>
                </a:solidFill>
              </a:rPr>
              <a:t>WORSTELING MET </a:t>
            </a:r>
            <a:r>
              <a:rPr lang="en-US" b="1" dirty="0" smtClean="0">
                <a:solidFill>
                  <a:schemeClr val="accent5"/>
                </a:solidFill>
              </a:rPr>
              <a:t>DIE NGK SE OKTOBER 2015 BESLUIT </a:t>
            </a:r>
          </a:p>
          <a:p>
            <a:pPr algn="ctr"/>
            <a:r>
              <a:rPr lang="en-US" b="1" dirty="0" smtClean="0">
                <a:solidFill>
                  <a:schemeClr val="accent5"/>
                </a:solidFill>
              </a:rPr>
              <a:t>MEE GEKONFRONTEER HET</a:t>
            </a:r>
            <a:endParaRPr lang="en-US" b="1" dirty="0">
              <a:solidFill>
                <a:schemeClr val="accent5"/>
              </a:solidFill>
            </a:endParaRPr>
          </a:p>
        </p:txBody>
      </p:sp>
      <p:sp>
        <p:nvSpPr>
          <p:cNvPr id="4" name="TextBox 3"/>
          <p:cNvSpPr txBox="1"/>
          <p:nvPr/>
        </p:nvSpPr>
        <p:spPr>
          <a:xfrm>
            <a:off x="441326" y="1854066"/>
            <a:ext cx="7715250" cy="1323439"/>
          </a:xfrm>
          <a:prstGeom prst="rect">
            <a:avLst/>
          </a:prstGeom>
          <a:solidFill>
            <a:srgbClr val="FFFF00"/>
          </a:solidFill>
        </p:spPr>
        <p:txBody>
          <a:bodyPr wrap="square" rtlCol="0">
            <a:spAutoFit/>
          </a:bodyPr>
          <a:lstStyle/>
          <a:p>
            <a:r>
              <a:rPr lang="en-US" sz="2000" dirty="0" smtClean="0"/>
              <a:t>DIT WAT DIE MEMORANDUM BEDOEL OM TE WEES....?</a:t>
            </a:r>
          </a:p>
          <a:p>
            <a:pPr marL="342900" indent="-342900">
              <a:buFont typeface="Wingdings" panose="05000000000000000000" pitchFamily="2" charset="2"/>
              <a:buChar char="Ø"/>
            </a:pPr>
            <a:r>
              <a:rPr lang="en-US" sz="2000" dirty="0" smtClean="0"/>
              <a:t>Dit wat ons tot hier gebring het.</a:t>
            </a:r>
          </a:p>
          <a:p>
            <a:pPr marL="342900" indent="-342900">
              <a:buFont typeface="Wingdings" panose="05000000000000000000" pitchFamily="2" charset="2"/>
              <a:buChar char="Ø"/>
            </a:pPr>
            <a:r>
              <a:rPr lang="en-US" sz="2000" dirty="0" smtClean="0"/>
              <a:t>Die afspraak tot (daarstelling van) eenheid.</a:t>
            </a:r>
          </a:p>
          <a:p>
            <a:pPr marL="342900" indent="-342900">
              <a:buFont typeface="Wingdings" panose="05000000000000000000" pitchFamily="2" charset="2"/>
              <a:buChar char="Ø"/>
            </a:pPr>
            <a:r>
              <a:rPr lang="en-US" sz="2000" dirty="0" smtClean="0"/>
              <a:t>Die uitlewing van kerklike verbintenisse en waardestelsels </a:t>
            </a:r>
            <a:endParaRPr lang="en-US" sz="2000" dirty="0"/>
          </a:p>
        </p:txBody>
      </p:sp>
      <p:sp>
        <p:nvSpPr>
          <p:cNvPr id="5" name="TextBox 4"/>
          <p:cNvSpPr txBox="1"/>
          <p:nvPr/>
        </p:nvSpPr>
        <p:spPr>
          <a:xfrm>
            <a:off x="441325" y="3352977"/>
            <a:ext cx="7715251" cy="1200329"/>
          </a:xfrm>
          <a:prstGeom prst="rect">
            <a:avLst/>
          </a:prstGeom>
          <a:solidFill>
            <a:schemeClr val="tx2">
              <a:lumMod val="20000"/>
              <a:lumOff val="80000"/>
            </a:schemeClr>
          </a:solidFill>
        </p:spPr>
        <p:txBody>
          <a:bodyPr wrap="square" rtlCol="0">
            <a:spAutoFit/>
          </a:bodyPr>
          <a:lstStyle/>
          <a:p>
            <a:r>
              <a:rPr lang="en-US" b="1" dirty="0" smtClean="0"/>
              <a:t>DIT WAT DIE MEMORANDUM NIE KAN WEES NIE.....!</a:t>
            </a:r>
          </a:p>
          <a:p>
            <a:pPr marL="285750" indent="-285750">
              <a:buFont typeface="Courier New" panose="02070309020205020404" pitchFamily="49" charset="0"/>
              <a:buChar char="o"/>
            </a:pPr>
            <a:r>
              <a:rPr lang="en-US" b="1" dirty="0" smtClean="0"/>
              <a:t>Die daarstelling van (afspraak tot) eenwording.</a:t>
            </a:r>
          </a:p>
          <a:p>
            <a:pPr marL="285750" indent="-285750">
              <a:buFont typeface="Courier New" panose="02070309020205020404" pitchFamily="49" charset="0"/>
              <a:buChar char="o"/>
            </a:pPr>
            <a:r>
              <a:rPr lang="en-US" b="1" dirty="0" smtClean="0"/>
              <a:t>Die ontkenning van mekaar se bestaansreg en selfstandigheid</a:t>
            </a:r>
          </a:p>
          <a:p>
            <a:pPr marL="285750" indent="-285750">
              <a:buFont typeface="Courier New" panose="02070309020205020404" pitchFamily="49" charset="0"/>
              <a:buChar char="o"/>
            </a:pPr>
            <a:r>
              <a:rPr lang="en-US" b="1" dirty="0" smtClean="0"/>
              <a:t>Die uitwissing van verskille.  </a:t>
            </a:r>
          </a:p>
        </p:txBody>
      </p:sp>
      <p:sp>
        <p:nvSpPr>
          <p:cNvPr id="2" name="TextBox 1"/>
          <p:cNvSpPr txBox="1"/>
          <p:nvPr/>
        </p:nvSpPr>
        <p:spPr>
          <a:xfrm>
            <a:off x="441325" y="4809067"/>
            <a:ext cx="8601075" cy="738664"/>
          </a:xfrm>
          <a:prstGeom prst="rect">
            <a:avLst/>
          </a:prstGeom>
          <a:solidFill>
            <a:schemeClr val="accent3">
              <a:lumMod val="60000"/>
              <a:lumOff val="40000"/>
            </a:schemeClr>
          </a:solidFill>
        </p:spPr>
        <p:txBody>
          <a:bodyPr wrap="square" rtlCol="0">
            <a:spAutoFit/>
          </a:bodyPr>
          <a:lstStyle/>
          <a:p>
            <a:pPr algn="ctr"/>
            <a:r>
              <a:rPr lang="en-US" sz="1400" dirty="0" smtClean="0"/>
              <a:t>Daar sal aangetoon kan word dat van die redes hoekom so ’n “</a:t>
            </a:r>
            <a:r>
              <a:rPr lang="en-US" sz="1400" i="1" dirty="0" smtClean="0"/>
              <a:t>memorandum van ooreenkoms” </a:t>
            </a:r>
            <a:r>
              <a:rPr lang="en-US" sz="1400" dirty="0" smtClean="0"/>
              <a:t>in 2012 nie goedgekeur is nie, berus op van die bg. punte wat so ’n memorandum nie kan wees nie en wat daar gepoog is om dit te maak wat dit nie kan wees nie...</a:t>
            </a:r>
            <a:endParaRPr lang="en-US" sz="1400" dirty="0"/>
          </a:p>
        </p:txBody>
      </p:sp>
    </p:spTree>
    <p:extLst>
      <p:ext uri="{BB962C8B-B14F-4D97-AF65-F5344CB8AC3E}">
        <p14:creationId xmlns:p14="http://schemas.microsoft.com/office/powerpoint/2010/main" val="10390823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6089" y="248356"/>
            <a:ext cx="8918222" cy="584775"/>
          </a:xfrm>
          <a:prstGeom prst="rect">
            <a:avLst/>
          </a:prstGeom>
          <a:noFill/>
        </p:spPr>
        <p:txBody>
          <a:bodyPr wrap="square" rtlCol="0">
            <a:spAutoFit/>
          </a:bodyPr>
          <a:lstStyle/>
          <a:p>
            <a:pPr algn="ctr"/>
            <a:r>
              <a:rPr lang="en-US" sz="1600" dirty="0" smtClean="0"/>
              <a:t>By die opstel van memorandum is grootliks gehandel met beginsels van art 27 en 28 Nederlandse Geloofsbelydenis </a:t>
            </a:r>
            <a:r>
              <a:rPr lang="en-US" sz="1600" i="1" dirty="0" smtClean="0"/>
              <a:t>(alles vóór Okt. 2015)</a:t>
            </a:r>
            <a:r>
              <a:rPr lang="en-US" sz="1600" dirty="0" smtClean="0"/>
              <a:t> </a:t>
            </a:r>
            <a:endParaRPr lang="en-US" sz="1600" dirty="0"/>
          </a:p>
        </p:txBody>
      </p:sp>
      <p:graphicFrame>
        <p:nvGraphicFramePr>
          <p:cNvPr id="4" name="Table 3"/>
          <p:cNvGraphicFramePr>
            <a:graphicFrameLocks noGrp="1"/>
          </p:cNvGraphicFramePr>
          <p:nvPr>
            <p:extLst>
              <p:ext uri="{D42A27DB-BD31-4B8C-83A1-F6EECF244321}">
                <p14:modId xmlns:p14="http://schemas.microsoft.com/office/powerpoint/2010/main" val="3256943168"/>
              </p:ext>
            </p:extLst>
          </p:nvPr>
        </p:nvGraphicFramePr>
        <p:xfrm>
          <a:off x="112890" y="990599"/>
          <a:ext cx="11819466" cy="6096000"/>
        </p:xfrm>
        <a:graphic>
          <a:graphicData uri="http://schemas.openxmlformats.org/drawingml/2006/table">
            <a:tbl>
              <a:tblPr firstRow="1" bandRow="1">
                <a:tableStyleId>{5C22544A-7EE6-4342-B048-85BDC9FD1C3A}</a:tableStyleId>
              </a:tblPr>
              <a:tblGrid>
                <a:gridCol w="5604669"/>
                <a:gridCol w="6214797"/>
              </a:tblGrid>
              <a:tr h="320175">
                <a:tc>
                  <a:txBody>
                    <a:bodyPr/>
                    <a:lstStyle/>
                    <a:p>
                      <a:pPr algn="ctr"/>
                      <a:r>
                        <a:rPr lang="en-US" dirty="0" smtClean="0"/>
                        <a:t>Art 27</a:t>
                      </a:r>
                      <a:endParaRPr lang="en-US" dirty="0"/>
                    </a:p>
                  </a:txBody>
                  <a:tcPr/>
                </a:tc>
                <a:tc>
                  <a:txBody>
                    <a:bodyPr/>
                    <a:lstStyle/>
                    <a:p>
                      <a:pPr algn="ctr"/>
                      <a:r>
                        <a:rPr lang="en-US" dirty="0" smtClean="0"/>
                        <a:t>Art 28 </a:t>
                      </a:r>
                      <a:endParaRPr lang="en-US" dirty="0"/>
                    </a:p>
                  </a:txBody>
                  <a:tcPr/>
                </a:tc>
              </a:tr>
              <a:tr h="800439">
                <a:tc>
                  <a:txBody>
                    <a:bodyPr/>
                    <a:lstStyle/>
                    <a:p>
                      <a:r>
                        <a:rPr lang="en-US" dirty="0" smtClean="0"/>
                        <a:t>Die ware Kerk is</a:t>
                      </a:r>
                      <a:r>
                        <a:rPr lang="en-US" b="1" i="1" dirty="0" smtClean="0"/>
                        <a:t> katoliek </a:t>
                      </a:r>
                      <a:r>
                        <a:rPr lang="en-US" dirty="0" smtClean="0"/>
                        <a:t>(algemeen), ’n </a:t>
                      </a:r>
                      <a:r>
                        <a:rPr lang="en-US" b="1" i="1" dirty="0" smtClean="0"/>
                        <a:t>heilige vergadering</a:t>
                      </a:r>
                      <a:r>
                        <a:rPr lang="en-US" dirty="0" smtClean="0"/>
                        <a:t>,</a:t>
                      </a:r>
                      <a:r>
                        <a:rPr lang="en-US" baseline="0" dirty="0" smtClean="0"/>
                        <a:t> </a:t>
                      </a:r>
                      <a:r>
                        <a:rPr lang="en-US" b="1" i="1" baseline="0" dirty="0" smtClean="0"/>
                        <a:t>almal</a:t>
                      </a:r>
                      <a:r>
                        <a:rPr lang="en-US" baseline="0" dirty="0" smtClean="0"/>
                        <a:t> is ware gelowiges in Christus</a:t>
                      </a:r>
                      <a:endParaRPr lang="en-US" dirty="0"/>
                    </a:p>
                  </a:txBody>
                  <a:tcPr/>
                </a:tc>
                <a:tc>
                  <a:txBody>
                    <a:bodyPr/>
                    <a:lstStyle/>
                    <a:p>
                      <a:r>
                        <a:rPr lang="en-US" dirty="0" smtClean="0"/>
                        <a:t>Daar moet</a:t>
                      </a:r>
                      <a:r>
                        <a:rPr lang="en-US" baseline="0" dirty="0" smtClean="0"/>
                        <a:t> aansluiting by die ware Kerk wees.</a:t>
                      </a:r>
                    </a:p>
                    <a:p>
                      <a:r>
                        <a:rPr lang="en-US" baseline="0" dirty="0" smtClean="0"/>
                        <a:t>(Elkeen is skuldig om hom/haar by die ware Kerk te voeg en daarmee te verenig.)</a:t>
                      </a:r>
                      <a:endParaRPr lang="en-US" dirty="0"/>
                    </a:p>
                  </a:txBody>
                  <a:tcPr/>
                </a:tc>
              </a:tr>
              <a:tr h="87342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Vergadering</a:t>
                      </a:r>
                      <a:r>
                        <a:rPr lang="en-US" baseline="0" dirty="0" smtClean="0"/>
                        <a:t> van gelowiges in Christus wat hulle saligheid in Christus verwag, in sy bloed gewas, geheilig en verseël deur die Heilige Gees</a:t>
                      </a:r>
                      <a:endParaRPr lang="en-US" dirty="0" smtClean="0"/>
                    </a:p>
                  </a:txBody>
                  <a:tcPr/>
                </a:tc>
                <a:tc>
                  <a:txBody>
                    <a:bodyPr/>
                    <a:lstStyle/>
                    <a:p>
                      <a:r>
                        <a:rPr lang="en-US" dirty="0" smtClean="0"/>
                        <a:t>Buite hierdie </a:t>
                      </a:r>
                      <a:r>
                        <a:rPr lang="en-US" dirty="0" err="1" smtClean="0"/>
                        <a:t>vergaderwerk</a:t>
                      </a:r>
                      <a:r>
                        <a:rPr lang="en-US" dirty="0" smtClean="0"/>
                        <a:t> van Christus is daar geen saligheid nie.  </a:t>
                      </a:r>
                      <a:endParaRPr lang="en-US" dirty="0"/>
                    </a:p>
                  </a:txBody>
                  <a:tcPr/>
                </a:tc>
              </a:tr>
              <a:tr h="80043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Die Kerk is nie gebonde aan plek, aan tyd, of net sekere persone (volke) nie</a:t>
                      </a:r>
                    </a:p>
                    <a:p>
                      <a:endParaRPr lang="en-US" dirty="0"/>
                    </a:p>
                  </a:txBody>
                  <a:tcPr/>
                </a:tc>
                <a:tc>
                  <a:txBody>
                    <a:bodyPr/>
                    <a:lstStyle/>
                    <a:p>
                      <a:r>
                        <a:rPr lang="en-US" dirty="0" smtClean="0"/>
                        <a:t>Help om die</a:t>
                      </a:r>
                      <a:r>
                        <a:rPr lang="en-US" baseline="0" dirty="0" smtClean="0"/>
                        <a:t> eenheid van die Kerk te bewaar</a:t>
                      </a:r>
                      <a:endParaRPr lang="en-US" dirty="0"/>
                    </a:p>
                  </a:txBody>
                  <a:tcPr/>
                </a:tc>
              </a:tr>
              <a:tr h="80043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Die Kerk is wel gebonde aan die eenheid in Christus.</a:t>
                      </a:r>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Niemand mag hom/haar van hierdie Kerk onttrek, op sy eie wil bestaan nie.  </a:t>
                      </a:r>
                    </a:p>
                    <a:p>
                      <a:endParaRPr lang="en-US" dirty="0"/>
                    </a:p>
                  </a:txBody>
                  <a:tcPr/>
                </a:tc>
              </a:tr>
              <a:tr h="127653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God gee hierdie eenheid en bewaar hierdie eenheid. </a:t>
                      </a:r>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Onderwerp jou aan Christus se leer en tug (vorming)..buig die nek onder die juk van Christus... Wees diensbaar aan die opbouing (plig om mekaar onderling te stig ooreenkomstig ons onderlinge gawes)</a:t>
                      </a:r>
                    </a:p>
                    <a:p>
                      <a:endParaRPr lang="en-US" dirty="0"/>
                    </a:p>
                  </a:txBody>
                  <a:tcPr/>
                </a:tc>
              </a:tr>
              <a:tr h="320175">
                <a:tc>
                  <a:txBody>
                    <a:bodyPr/>
                    <a:lstStyle/>
                    <a:p>
                      <a:endParaRPr lang="en-US" dirty="0"/>
                    </a:p>
                  </a:txBody>
                  <a:tcPr/>
                </a:tc>
                <a:tc>
                  <a:txBody>
                    <a:bodyPr/>
                    <a:lstStyle/>
                    <a:p>
                      <a:endParaRPr lang="en-US" dirty="0"/>
                    </a:p>
                  </a:txBody>
                  <a:tcPr/>
                </a:tc>
              </a:tr>
              <a:tr h="320175">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9179924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45004899"/>
              </p:ext>
            </p:extLst>
          </p:nvPr>
        </p:nvGraphicFramePr>
        <p:xfrm>
          <a:off x="254953" y="180199"/>
          <a:ext cx="9403644" cy="5253902"/>
        </p:xfrm>
        <a:graphic>
          <a:graphicData uri="http://schemas.openxmlformats.org/drawingml/2006/table">
            <a:tbl>
              <a:tblPr firstRow="1" bandRow="1">
                <a:tableStyleId>{5C22544A-7EE6-4342-B048-85BDC9FD1C3A}</a:tableStyleId>
              </a:tblPr>
              <a:tblGrid>
                <a:gridCol w="4459111"/>
                <a:gridCol w="4944533"/>
              </a:tblGrid>
              <a:tr h="474974">
                <a:tc>
                  <a:txBody>
                    <a:bodyPr/>
                    <a:lstStyle/>
                    <a:p>
                      <a:pPr algn="ctr"/>
                      <a:r>
                        <a:rPr lang="en-US" dirty="0" smtClean="0"/>
                        <a:t>Art 27</a:t>
                      </a:r>
                      <a:endParaRPr lang="en-US" dirty="0"/>
                    </a:p>
                  </a:txBody>
                  <a:tcPr/>
                </a:tc>
                <a:tc>
                  <a:txBody>
                    <a:bodyPr/>
                    <a:lstStyle/>
                    <a:p>
                      <a:pPr algn="ctr"/>
                      <a:r>
                        <a:rPr lang="en-US" dirty="0" smtClean="0"/>
                        <a:t>Art 28</a:t>
                      </a:r>
                      <a:endParaRPr lang="en-US" dirty="0"/>
                    </a:p>
                  </a:txBody>
                  <a:tcPr/>
                </a:tc>
              </a:tr>
              <a:tr h="63582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God wat uitred en bewaar gee die belofte (versekering) daar sal altyd vir Hom so ’n Kerk wees.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r>
                        <a:rPr lang="en-US" dirty="0" smtClean="0"/>
                        <a:t>Die plig van alle gelowiges  </a:t>
                      </a:r>
                      <a:r>
                        <a:rPr lang="en-US" b="1" u="sng" dirty="0" smtClean="0"/>
                        <a:t>(amp van die gelowige</a:t>
                      </a:r>
                      <a:r>
                        <a:rPr lang="en-US" b="1" u="sng" baseline="0" dirty="0" smtClean="0"/>
                        <a:t> </a:t>
                      </a:r>
                      <a:r>
                        <a:rPr lang="en-US" b="1" u="sng" dirty="0" smtClean="0"/>
                        <a:t>vereis) </a:t>
                      </a:r>
                      <a:r>
                        <a:rPr lang="en-US" dirty="0" smtClean="0"/>
                        <a:t>om hulle af te skei van diegene wat nie</a:t>
                      </a:r>
                      <a:r>
                        <a:rPr lang="en-US" baseline="0" dirty="0" smtClean="0"/>
                        <a:t> tot die Kerk behoort nie</a:t>
                      </a:r>
                      <a:endParaRPr lang="en-US" dirty="0"/>
                    </a:p>
                  </a:txBody>
                  <a:tcPr/>
                </a:tc>
              </a:tr>
              <a:tr h="880704">
                <a:tc>
                  <a:txBody>
                    <a:bodyPr/>
                    <a:lstStyle/>
                    <a:p>
                      <a:endParaRPr lang="en-US" dirty="0"/>
                    </a:p>
                  </a:txBody>
                  <a:tcPr/>
                </a:tc>
                <a:tc>
                  <a:txBody>
                    <a:bodyPr/>
                    <a:lstStyle/>
                    <a:p>
                      <a:r>
                        <a:rPr lang="en-US" dirty="0" smtClean="0"/>
                        <a:t>Geen</a:t>
                      </a:r>
                      <a:r>
                        <a:rPr lang="en-US" baseline="0" dirty="0" smtClean="0"/>
                        <a:t> omstandigheid kan so gevaarlik en moeilik wees om hierdie aansluiting te keer nie.  </a:t>
                      </a:r>
                      <a:endParaRPr lang="en-US" dirty="0"/>
                    </a:p>
                  </a:txBody>
                  <a:tcPr/>
                </a:tc>
              </a:tr>
              <a:tr h="880704">
                <a:tc>
                  <a:txBody>
                    <a:bodyPr/>
                    <a:lstStyle/>
                    <a:p>
                      <a:endParaRPr lang="en-US" dirty="0"/>
                    </a:p>
                  </a:txBody>
                  <a:tcPr/>
                </a:tc>
                <a:tc>
                  <a:txBody>
                    <a:bodyPr/>
                    <a:lstStyle/>
                    <a:p>
                      <a:r>
                        <a:rPr lang="en-US" dirty="0" smtClean="0"/>
                        <a:t>Om af te skei is om van die liggaam van Christus wat mense nie kan skeur nie, wel daarvan af te skeur... </a:t>
                      </a:r>
                      <a:endParaRPr lang="en-US" dirty="0"/>
                    </a:p>
                  </a:txBody>
                  <a:tcPr/>
                </a:tc>
              </a:tr>
              <a:tr h="880704">
                <a:tc>
                  <a:txBody>
                    <a:bodyPr/>
                    <a:lstStyle/>
                    <a:p>
                      <a:endParaRPr lang="en-US" dirty="0"/>
                    </a:p>
                  </a:txBody>
                  <a:tcPr/>
                </a:tc>
                <a:tc>
                  <a:txBody>
                    <a:bodyPr/>
                    <a:lstStyle/>
                    <a:p>
                      <a:endParaRPr lang="en-US" dirty="0"/>
                    </a:p>
                  </a:txBody>
                  <a:tcPr/>
                </a:tc>
              </a:tr>
              <a:tr h="880704">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94522468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1009</TotalTime>
  <Words>2133</Words>
  <Application>Microsoft Office PowerPoint</Application>
  <PresentationFormat>Widescreen</PresentationFormat>
  <Paragraphs>144</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Courier New</vt:lpstr>
      <vt:lpstr>Trebuchet MS</vt:lpstr>
      <vt:lpstr>Wingdings</vt:lpstr>
      <vt:lpstr>Wingdings 3</vt:lpstr>
      <vt:lpstr>Facet</vt:lpstr>
      <vt:lpstr>Memorandum met die  NG Kerk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Memorandum</dc:title>
  <dc:creator>Petrus Venter</dc:creator>
  <cp:lastModifiedBy>Petrus Venter</cp:lastModifiedBy>
  <cp:revision>51</cp:revision>
  <dcterms:created xsi:type="dcterms:W3CDTF">2015-10-28T19:34:09Z</dcterms:created>
  <dcterms:modified xsi:type="dcterms:W3CDTF">2015-11-06T16:32:28Z</dcterms:modified>
</cp:coreProperties>
</file>